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86" r:id="rId2"/>
    <p:sldId id="387" r:id="rId3"/>
    <p:sldId id="258" r:id="rId4"/>
    <p:sldId id="392" r:id="rId5"/>
    <p:sldId id="406" r:id="rId6"/>
    <p:sldId id="394" r:id="rId7"/>
    <p:sldId id="395" r:id="rId8"/>
    <p:sldId id="396" r:id="rId9"/>
    <p:sldId id="397" r:id="rId10"/>
    <p:sldId id="398" r:id="rId11"/>
    <p:sldId id="399" r:id="rId12"/>
    <p:sldId id="400" r:id="rId13"/>
    <p:sldId id="401" r:id="rId14"/>
    <p:sldId id="402" r:id="rId15"/>
    <p:sldId id="403" r:id="rId16"/>
    <p:sldId id="404" r:id="rId17"/>
    <p:sldId id="405" r:id="rId18"/>
    <p:sldId id="389" r:id="rId19"/>
    <p:sldId id="390" r:id="rId20"/>
    <p:sldId id="391" r:id="rId21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5978" autoAdjust="0"/>
    <p:restoredTop sz="94660"/>
  </p:normalViewPr>
  <p:slideViewPr>
    <p:cSldViewPr snapToGrid="0">
      <p:cViewPr varScale="1">
        <p:scale>
          <a:sx n="55" d="100"/>
          <a:sy n="55" d="100"/>
        </p:scale>
        <p:origin x="-84" y="-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0553B48-6DDB-4DD5-B1AA-0DC5F72A2608}" type="datetimeFigureOut">
              <a:rPr lang="ru-RU"/>
              <a:pPr>
                <a:defRPr/>
              </a:pPr>
              <a:t>28.12.2022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B2783B5-8112-40F8-86D6-284FC80ED2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56038" y="9448800"/>
            <a:ext cx="29559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3" rIns="92129" bIns="46063" anchor="b"/>
          <a:lstStyle/>
          <a:p>
            <a:pPr algn="r" defTabSz="925513"/>
            <a:fld id="{92CC841C-A765-49DA-A406-BBF4F385CD3C}" type="slidenum">
              <a:rPr lang="ru-RU" altLang="ru-RU" sz="1200">
                <a:solidFill>
                  <a:srgbClr val="000000"/>
                </a:solidFill>
              </a:rPr>
              <a:pPr algn="r" defTabSz="925513"/>
              <a:t>1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075" y="746125"/>
            <a:ext cx="6635750" cy="37338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9BC9D-7C78-4A7E-9D8A-15A613CAD1BB}" type="datetimeFigureOut">
              <a:rPr lang="ru-RU"/>
              <a:pPr>
                <a:defRPr/>
              </a:pPr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5229D-93E4-4877-ADF8-D9F10C10A6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2C970-B730-4C4B-9355-9800C7CD241C}" type="datetimeFigureOut">
              <a:rPr lang="ru-RU"/>
              <a:pPr>
                <a:defRPr/>
              </a:pPr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1B3F4-480A-4590-834B-CC6AB95FA7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17B88-A1EB-4EF0-BA38-18C8A642CE03}" type="datetimeFigureOut">
              <a:rPr lang="ru-RU"/>
              <a:pPr>
                <a:defRPr/>
              </a:pPr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4074-E68B-4F05-A640-B0FBD51942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7F168-C770-4F2A-B544-4FDB223176FB}" type="datetimeFigureOut">
              <a:rPr lang="ru-RU"/>
              <a:pPr>
                <a:defRPr/>
              </a:pPr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09E9F-F1F3-4636-AA50-F6E23916D3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643D5-4BDF-4D0F-BAE4-E95213A50DB2}" type="datetimeFigureOut">
              <a:rPr lang="ru-RU"/>
              <a:pPr>
                <a:defRPr/>
              </a:pPr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FCC08-B182-4D77-8649-D66ED4EF7C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F8418-9323-4126-ABCF-6B5086E85956}" type="datetimeFigureOut">
              <a:rPr lang="ru-RU"/>
              <a:pPr>
                <a:defRPr/>
              </a:pPr>
              <a:t>28.12.2022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C7236-15EC-4332-9990-5D6571D9A0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D2E8A-33FA-4F40-8E5E-33B09517E83E}" type="datetimeFigureOut">
              <a:rPr lang="ru-RU"/>
              <a:pPr>
                <a:defRPr/>
              </a:pPr>
              <a:t>28.12.2022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760E3-03F8-4409-941E-6700785DCB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0B929-7749-4971-AD42-F9E1C00E807A}" type="datetimeFigureOut">
              <a:rPr lang="ru-RU"/>
              <a:pPr>
                <a:defRPr/>
              </a:pPr>
              <a:t>28.12.2022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572A6-189A-4B84-9691-35FFEBD9E4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F6944-954A-4FB9-AB4B-F25B64FCA539}" type="datetimeFigureOut">
              <a:rPr lang="ru-RU"/>
              <a:pPr>
                <a:defRPr/>
              </a:pPr>
              <a:t>28.12.2022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F2AA1-CAE7-43F4-BC1B-9E49FFB2A0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B8BB7-B94F-4500-BB84-CED9972D3E8B}" type="datetimeFigureOut">
              <a:rPr lang="ru-RU"/>
              <a:pPr>
                <a:defRPr/>
              </a:pPr>
              <a:t>28.12.2022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2646F-07BC-41CC-86C0-124E83F49D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237E8-227D-490D-A814-1832C1764915}" type="datetimeFigureOut">
              <a:rPr lang="ru-RU"/>
              <a:pPr>
                <a:defRPr/>
              </a:pPr>
              <a:t>28.12.2022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0B278-24FE-4EDE-AFA9-0580EE697E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9DC514F-70FF-4F1D-A9AE-877007CF4E39}" type="datetimeFigureOut">
              <a:rPr lang="ru-RU"/>
              <a:pPr>
                <a:defRPr/>
              </a:pPr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9FC698F-8840-4051-B979-C4EEAE1CC5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Relationship Id="rId9" Type="http://schemas.openxmlformats.org/officeDocument/2006/relationships/image" Target="../media/image7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png"/><Relationship Id="rId9" Type="http://schemas.openxmlformats.org/officeDocument/2006/relationships/image" Target="../media/image8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png"/><Relationship Id="rId7" Type="http://schemas.openxmlformats.org/officeDocument/2006/relationships/image" Target="../media/image8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png"/><Relationship Id="rId9" Type="http://schemas.openxmlformats.org/officeDocument/2006/relationships/image" Target="../media/image9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png"/><Relationship Id="rId7" Type="http://schemas.openxmlformats.org/officeDocument/2006/relationships/image" Target="../media/image9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png"/><Relationship Id="rId9" Type="http://schemas.openxmlformats.org/officeDocument/2006/relationships/image" Target="../media/image9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jpeg"/><Relationship Id="rId4" Type="http://schemas.openxmlformats.org/officeDocument/2006/relationships/image" Target="../media/image100.png"/><Relationship Id="rId9" Type="http://schemas.openxmlformats.org/officeDocument/2006/relationships/image" Target="../media/image10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6.png"/><Relationship Id="rId7" Type="http://schemas.openxmlformats.org/officeDocument/2006/relationships/image" Target="../media/image10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85.png"/><Relationship Id="rId9" Type="http://schemas.openxmlformats.org/officeDocument/2006/relationships/image" Target="../media/image1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Relationship Id="rId9" Type="http://schemas.openxmlformats.org/officeDocument/2006/relationships/image" Target="../media/image5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49213" y="63500"/>
            <a:ext cx="12096750" cy="67230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0403" tIns="60160" rIns="120403" bIns="60160" anchor="ctr"/>
          <a:lstStyle/>
          <a:p>
            <a:pPr defTabSz="898525"/>
            <a:endParaRPr lang="ru-RU" altLang="ru-RU" sz="2400">
              <a:solidFill>
                <a:srgbClr val="000000"/>
              </a:solidFill>
            </a:endParaRPr>
          </a:p>
        </p:txBody>
      </p:sp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58738" y="122238"/>
            <a:ext cx="12087225" cy="531812"/>
          </a:xfrm>
          <a:prstGeom prst="rect">
            <a:avLst/>
          </a:prstGeom>
          <a:noFill/>
          <a:ln>
            <a:noFill/>
          </a:ln>
        </p:spPr>
        <p:txBody>
          <a:bodyPr lIns="120403" tIns="60160" rIns="120403" bIns="60160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667" b="1" dirty="0">
                <a:solidFill>
                  <a:srgbClr val="000000"/>
                </a:solidFill>
                <a:latin typeface="Arial" panose="020B0604020202020204" pitchFamily="34" charset="0"/>
              </a:rPr>
              <a:t>Министерство обороны Республики Беларусь</a:t>
            </a:r>
          </a:p>
        </p:txBody>
      </p:sp>
      <p:sp>
        <p:nvSpPr>
          <p:cNvPr id="14339" name="Rectangle 2"/>
          <p:cNvSpPr>
            <a:spLocks/>
          </p:cNvSpPr>
          <p:nvPr/>
        </p:nvSpPr>
        <p:spPr bwMode="auto">
          <a:xfrm>
            <a:off x="407988" y="2386013"/>
            <a:ext cx="11388725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0403" tIns="60160" rIns="120403" bIns="60160" anchor="ctr">
            <a:spAutoFit/>
          </a:bodyPr>
          <a:lstStyle/>
          <a:p>
            <a:pPr algn="ctr" defTabSz="898525">
              <a:lnSpc>
                <a:spcPct val="90000"/>
              </a:lnSpc>
              <a:spcBef>
                <a:spcPct val="50000"/>
              </a:spcBef>
            </a:pPr>
            <a:r>
              <a:rPr lang="ru-RU" altLang="ru-RU" sz="3200" b="1">
                <a:solidFill>
                  <a:srgbClr val="C00000"/>
                </a:solidFill>
              </a:rPr>
              <a:t>«ОБУЧЕНИЕ В ВОЕННЫХ ОБРАЗОВАТЕЛЬНЫХ ОРГАНИЗАЦИЯХ МИНИСТЕРСТВА ОБОРОНЫ РОССИЙСКОЙ ФЕДЕРАЦИИ»</a:t>
            </a:r>
          </a:p>
        </p:txBody>
      </p:sp>
      <p:pic>
        <p:nvPicPr>
          <p:cNvPr id="14340" name="Рисунок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2875" y="787400"/>
            <a:ext cx="1746250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38" y="77788"/>
            <a:ext cx="160337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24453" t="28056" r="40156" b="35277"/>
          <a:stretch/>
        </p:blipFill>
        <p:spPr>
          <a:xfrm>
            <a:off x="3819272" y="3941821"/>
            <a:ext cx="4341296" cy="2530026"/>
          </a:xfrm>
          <a:prstGeom prst="roundRect">
            <a:avLst>
              <a:gd name="adj" fmla="val 16667"/>
            </a:avLst>
          </a:prstGeom>
        </p:spPr>
      </p:pic>
      <p:pic>
        <p:nvPicPr>
          <p:cNvPr id="14343" name="Рисунок 3"/>
          <p:cNvPicPr>
            <a:picLocks noChangeAspect="1"/>
          </p:cNvPicPr>
          <p:nvPr/>
        </p:nvPicPr>
        <p:blipFill>
          <a:blip r:embed="rId6"/>
          <a:srcRect l="36226" t="28175" r="35472" b="26666"/>
          <a:stretch>
            <a:fillRect/>
          </a:stretch>
        </p:blipFill>
        <p:spPr bwMode="auto">
          <a:xfrm>
            <a:off x="954088" y="4308475"/>
            <a:ext cx="2424112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Рисунок 4"/>
          <p:cNvPicPr>
            <a:picLocks noChangeAspect="1"/>
          </p:cNvPicPr>
          <p:nvPr/>
        </p:nvPicPr>
        <p:blipFill>
          <a:blip r:embed="rId7"/>
          <a:srcRect l="16557" t="28931" r="48207" b="34213"/>
          <a:stretch>
            <a:fillRect/>
          </a:stretch>
        </p:blipFill>
        <p:spPr bwMode="auto">
          <a:xfrm>
            <a:off x="8334375" y="4006850"/>
            <a:ext cx="3775075" cy="222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71500" y="1431925"/>
            <a:ext cx="11210925" cy="78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Специальности обучения: </a:t>
            </a:r>
          </a:p>
          <a:p>
            <a:pPr indent="7239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подразделений воздушно-десантных войск.</a:t>
            </a:r>
          </a:p>
          <a:p>
            <a:pPr indent="7239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подразделений специальной разведки.</a:t>
            </a:r>
          </a:p>
        </p:txBody>
      </p:sp>
      <p:sp>
        <p:nvSpPr>
          <p:cNvPr id="24579" name="Заголовок 1"/>
          <p:cNvSpPr txBox="1">
            <a:spLocks/>
          </p:cNvSpPr>
          <p:nvPr/>
        </p:nvSpPr>
        <p:spPr bwMode="auto">
          <a:xfrm>
            <a:off x="1038225" y="358775"/>
            <a:ext cx="102298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>
                <a:solidFill>
                  <a:schemeClr val="bg1"/>
                </a:solidFill>
              </a:rPr>
              <a:t>РЯЗАНСКОЕ ГВАРДЕЙСКОЕ ВЫСШЕЕ ВОЗДУШНО-ДЕСАНТНОЕ КОМАНДНОЕ УЧИЛИЩЕ ИМЕНИ </a:t>
            </a:r>
          </a:p>
          <a:p>
            <a:pPr algn="ctr" eaLnBrk="0" hangingPunct="0"/>
            <a:r>
              <a:rPr lang="ru-RU" sz="2800" b="1">
                <a:solidFill>
                  <a:schemeClr val="bg1"/>
                </a:solidFill>
              </a:rPr>
              <a:t>ГЕНЕРАЛА АРМИИ В.Ф. МАРГЕЛОВА</a:t>
            </a:r>
          </a:p>
        </p:txBody>
      </p:sp>
      <p:pic>
        <p:nvPicPr>
          <p:cNvPr id="24580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0" y="63500"/>
            <a:ext cx="8223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Рисунок 5"/>
          <p:cNvPicPr>
            <a:picLocks noChangeAspect="1"/>
          </p:cNvPicPr>
          <p:nvPr/>
        </p:nvPicPr>
        <p:blipFill>
          <a:blip r:embed="rId4"/>
          <a:srcRect r="13440"/>
          <a:stretch>
            <a:fillRect/>
          </a:stretch>
        </p:blipFill>
        <p:spPr bwMode="auto">
          <a:xfrm>
            <a:off x="10987088" y="0"/>
            <a:ext cx="114141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Изображение29"/>
          <p:cNvPicPr preferRelativeResize="0"/>
          <p:nvPr/>
        </p:nvPicPr>
        <p:blipFill>
          <a:blip r:embed="rId5"/>
          <a:srcRect/>
          <a:stretch>
            <a:fillRect/>
          </a:stretch>
        </p:blipFill>
        <p:spPr>
          <a:xfrm>
            <a:off x="6074331" y="2379828"/>
            <a:ext cx="2880000" cy="1908000"/>
          </a:xfrm>
          <a:prstGeom prst="roundRect">
            <a:avLst/>
          </a:prstGeom>
        </p:spPr>
      </p:pic>
      <p:pic>
        <p:nvPicPr>
          <p:cNvPr id="14" name="Изображение38"/>
          <p:cNvPicPr preferRelativeResize="0"/>
          <p:nvPr/>
        </p:nvPicPr>
        <p:blipFill>
          <a:blip r:embed="rId6"/>
          <a:srcRect/>
          <a:stretch>
            <a:fillRect/>
          </a:stretch>
        </p:blipFill>
        <p:spPr>
          <a:xfrm>
            <a:off x="6074331" y="4411596"/>
            <a:ext cx="2880000" cy="1908000"/>
          </a:xfrm>
          <a:prstGeom prst="roundRect">
            <a:avLst/>
          </a:prstGeom>
        </p:spPr>
      </p:pic>
      <p:pic>
        <p:nvPicPr>
          <p:cNvPr id="16" name="Изображение41"/>
          <p:cNvPicPr preferRelativeResize="0"/>
          <p:nvPr/>
        </p:nvPicPr>
        <p:blipFill>
          <a:blip r:embed="rId7"/>
          <a:srcRect/>
          <a:stretch>
            <a:fillRect/>
          </a:stretch>
        </p:blipFill>
        <p:spPr>
          <a:xfrm>
            <a:off x="202650" y="2359596"/>
            <a:ext cx="5760000" cy="3960000"/>
          </a:xfrm>
          <a:prstGeom prst="roundRect">
            <a:avLst/>
          </a:prstGeom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09349" y="2367827"/>
            <a:ext cx="2880001" cy="1920001"/>
          </a:xfrm>
          <a:prstGeom prst="roundRect">
            <a:avLst/>
          </a:prstGeom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200761" y="4438729"/>
            <a:ext cx="2821300" cy="1880867"/>
          </a:xfrm>
          <a:prstGeom prst="round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Box 1"/>
          <p:cNvSpPr txBox="1">
            <a:spLocks noChangeArrowheads="1"/>
          </p:cNvSpPr>
          <p:nvPr/>
        </p:nvSpPr>
        <p:spPr bwMode="auto">
          <a:xfrm>
            <a:off x="571500" y="1114425"/>
            <a:ext cx="112109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>
              <a:lnSpc>
                <a:spcPts val="1800"/>
              </a:lnSpc>
            </a:pPr>
            <a:r>
              <a:rPr lang="ru-RU" b="1" i="1">
                <a:solidFill>
                  <a:schemeClr val="bg1"/>
                </a:solidFill>
                <a:cs typeface="Arial" charset="0"/>
              </a:rPr>
              <a:t>Специальность обучения: </a:t>
            </a:r>
            <a:r>
              <a:rPr lang="ru-RU" i="1">
                <a:solidFill>
                  <a:schemeClr val="bg1"/>
                </a:solidFill>
                <a:cs typeface="Arial" charset="0"/>
              </a:rPr>
              <a:t>Управление подразделениями войсковой разведки.</a:t>
            </a:r>
          </a:p>
        </p:txBody>
      </p:sp>
      <p:sp>
        <p:nvSpPr>
          <p:cNvPr id="25603" name="Заголовок 1"/>
          <p:cNvSpPr txBox="1">
            <a:spLocks/>
          </p:cNvSpPr>
          <p:nvPr/>
        </p:nvSpPr>
        <p:spPr bwMode="auto">
          <a:xfrm>
            <a:off x="1038225" y="168275"/>
            <a:ext cx="102298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>
                <a:solidFill>
                  <a:schemeClr val="bg1"/>
                </a:solidFill>
              </a:rPr>
              <a:t>НОВОСИБИРСКОЕ ВЫСШЕЕ </a:t>
            </a:r>
          </a:p>
          <a:p>
            <a:pPr algn="ctr" eaLnBrk="0" hangingPunct="0"/>
            <a:r>
              <a:rPr lang="ru-RU" sz="2800" b="1">
                <a:solidFill>
                  <a:schemeClr val="bg1"/>
                </a:solidFill>
              </a:rPr>
              <a:t>ВОЕННОЕ КОМАНДНОЕ УЧИЛИЩЕ</a:t>
            </a:r>
          </a:p>
        </p:txBody>
      </p:sp>
      <p:pic>
        <p:nvPicPr>
          <p:cNvPr id="25604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0" y="46038"/>
            <a:ext cx="746125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29925" y="115888"/>
            <a:ext cx="1223963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72750" y="3900486"/>
            <a:ext cx="2880000" cy="1908000"/>
          </a:xfrm>
          <a:prstGeom prst="roundRect">
            <a:avLst/>
          </a:prstGeom>
        </p:spPr>
      </p:pic>
      <p:pic>
        <p:nvPicPr>
          <p:cNvPr id="10" name="Рисунок 9"/>
          <p:cNvPicPr preferRelativeResize="0"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75776" y="1846083"/>
            <a:ext cx="2880000" cy="1908000"/>
          </a:xfrm>
          <a:prstGeom prst="roundRect">
            <a:avLst/>
          </a:prstGeom>
        </p:spPr>
      </p:pic>
      <p:pic>
        <p:nvPicPr>
          <p:cNvPr id="11" name="Рисунок 10"/>
          <p:cNvPicPr preferRelativeResize="0"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144376" y="1846083"/>
            <a:ext cx="2880000" cy="1908000"/>
          </a:xfrm>
          <a:prstGeom prst="roundRect">
            <a:avLst/>
          </a:prstGeom>
        </p:spPr>
      </p:pic>
      <p:pic>
        <p:nvPicPr>
          <p:cNvPr id="12" name="Рисунок 11"/>
          <p:cNvPicPr preferRelativeResize="0"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144376" y="3900486"/>
            <a:ext cx="2880000" cy="1908000"/>
          </a:xfrm>
          <a:prstGeom prst="roundRect">
            <a:avLst/>
          </a:prstGeom>
        </p:spPr>
      </p:pic>
      <p:pic>
        <p:nvPicPr>
          <p:cNvPr id="8194" name="Picture 2" descr="Новосибирское высшее военное командное училище (НВВКУ)"/>
          <p:cNvPicPr preferRelativeResize="0"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6977" y="1848486"/>
            <a:ext cx="5760000" cy="3960000"/>
          </a:xfrm>
          <a:prstGeom prst="round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extBox 1"/>
          <p:cNvSpPr txBox="1">
            <a:spLocks noChangeArrowheads="1"/>
          </p:cNvSpPr>
          <p:nvPr/>
        </p:nvSpPr>
        <p:spPr bwMode="auto">
          <a:xfrm>
            <a:off x="571500" y="1444625"/>
            <a:ext cx="112109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>
              <a:lnSpc>
                <a:spcPts val="1800"/>
              </a:lnSpc>
            </a:pPr>
            <a:r>
              <a:rPr lang="ru-RU" b="1" i="1">
                <a:solidFill>
                  <a:schemeClr val="bg1"/>
                </a:solidFill>
                <a:cs typeface="Arial" charset="0"/>
              </a:rPr>
              <a:t>Специальность обучения: </a:t>
            </a:r>
            <a:r>
              <a:rPr lang="ru-RU" i="1">
                <a:solidFill>
                  <a:schemeClr val="bg1"/>
                </a:solidFill>
                <a:cs typeface="Arial" charset="0"/>
              </a:rPr>
              <a:t>Применение инженерных подразделений и эксплуатация средств инженерного вооружения.</a:t>
            </a:r>
          </a:p>
        </p:txBody>
      </p:sp>
      <p:sp>
        <p:nvSpPr>
          <p:cNvPr id="26627" name="Заголовок 1"/>
          <p:cNvSpPr txBox="1">
            <a:spLocks/>
          </p:cNvSpPr>
          <p:nvPr/>
        </p:nvSpPr>
        <p:spPr bwMode="auto">
          <a:xfrm>
            <a:off x="1038225" y="346075"/>
            <a:ext cx="102298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>
                <a:solidFill>
                  <a:schemeClr val="bg1"/>
                </a:solidFill>
              </a:rPr>
              <a:t>ТЮМЕНСКОЕ ВЫСШЕЕ ВОЕННО-ИНЖЕНЕРНОЕ КОМАНДНОЕ УЧИЛИЩЕ ИМЕНИ МАРШАЛА ИНЖЕНЕРНЫХ ВОЙСК А.И. ПРОШЛЯКОВА</a:t>
            </a:r>
          </a:p>
        </p:txBody>
      </p:sp>
      <p:pic>
        <p:nvPicPr>
          <p:cNvPr id="7" name="Рисунок 6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4676" y="2191572"/>
            <a:ext cx="2880000" cy="1908000"/>
          </a:xfrm>
          <a:prstGeom prst="roundRect">
            <a:avLst/>
          </a:prstGeom>
        </p:spPr>
      </p:pic>
      <p:pic>
        <p:nvPicPr>
          <p:cNvPr id="26629" name="Рисунок 9"/>
          <p:cNvPicPr>
            <a:picLocks noChangeAspect="1"/>
          </p:cNvPicPr>
          <p:nvPr/>
        </p:nvPicPr>
        <p:blipFill>
          <a:blip r:embed="rId4"/>
          <a:srcRect l="21924" r="22932"/>
          <a:stretch>
            <a:fillRect/>
          </a:stretch>
        </p:blipFill>
        <p:spPr bwMode="auto">
          <a:xfrm>
            <a:off x="76200" y="58738"/>
            <a:ext cx="835025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Рисунок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217275" y="84138"/>
            <a:ext cx="871538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Изображение53"/>
          <p:cNvPicPr preferRelativeResize="0"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108888" y="2191572"/>
            <a:ext cx="2880000" cy="1908000"/>
          </a:xfrm>
          <a:prstGeom prst="roundRect">
            <a:avLst/>
          </a:prstGeom>
        </p:spPr>
      </p:pic>
      <p:pic>
        <p:nvPicPr>
          <p:cNvPr id="13" name="Изображение57"/>
          <p:cNvPicPr preferRelativeResize="0">
            <a:picLocks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114676" y="4243572"/>
            <a:ext cx="2880000" cy="1908000"/>
          </a:xfrm>
          <a:prstGeom prst="roundRect">
            <a:avLst/>
          </a:prstGeom>
        </p:spPr>
      </p:pic>
      <p:pic>
        <p:nvPicPr>
          <p:cNvPr id="14" name="Изображение62"/>
          <p:cNvPicPr preferRelativeResize="0">
            <a:picLocks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108888" y="4243572"/>
            <a:ext cx="2880000" cy="1908000"/>
          </a:xfrm>
          <a:prstGeom prst="roundRect">
            <a:avLst/>
          </a:prstGeom>
        </p:spPr>
      </p:pic>
      <p:pic>
        <p:nvPicPr>
          <p:cNvPr id="9218" name="Picture 2" descr="Тюменское высшее военно-инженерное командное училище имени маршала  инженерных войск А.И. Прошлякова : Министерство обороны Российской Федерации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03112" y="2165036"/>
            <a:ext cx="5708452" cy="4040815"/>
          </a:xfrm>
          <a:prstGeom prst="round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571500" y="1254125"/>
            <a:ext cx="112109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>
              <a:lnSpc>
                <a:spcPts val="1800"/>
              </a:lnSpc>
            </a:pPr>
            <a:r>
              <a:rPr lang="ru-RU" b="1" i="1">
                <a:solidFill>
                  <a:schemeClr val="bg1"/>
                </a:solidFill>
                <a:cs typeface="Arial" charset="0"/>
              </a:rPr>
              <a:t>Специальность обучения: </a:t>
            </a:r>
            <a:r>
              <a:rPr lang="ru-RU" i="1">
                <a:solidFill>
                  <a:schemeClr val="bg1"/>
                </a:solidFill>
                <a:cs typeface="Arial" charset="0"/>
              </a:rPr>
              <a:t>Лечебное дело в авиации.</a:t>
            </a:r>
          </a:p>
        </p:txBody>
      </p:sp>
      <p:sp>
        <p:nvSpPr>
          <p:cNvPr id="27651" name="Заголовок 1"/>
          <p:cNvSpPr txBox="1">
            <a:spLocks/>
          </p:cNvSpPr>
          <p:nvPr/>
        </p:nvSpPr>
        <p:spPr bwMode="auto">
          <a:xfrm>
            <a:off x="1038225" y="168275"/>
            <a:ext cx="102298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t" hangingPunct="0"/>
            <a:r>
              <a:rPr lang="ru-RU" sz="2800" b="1">
                <a:solidFill>
                  <a:schemeClr val="bg1"/>
                </a:solidFill>
              </a:rPr>
              <a:t>ВОЕННО-МЕДИЦИНСКАЯ АКАДЕМИЯ </a:t>
            </a:r>
          </a:p>
          <a:p>
            <a:pPr algn="ctr" eaLnBrk="0" fontAlgn="t" hangingPunct="0"/>
            <a:r>
              <a:rPr lang="ru-RU" sz="2800" b="1">
                <a:solidFill>
                  <a:schemeClr val="bg1"/>
                </a:solidFill>
              </a:rPr>
              <a:t>ИМЕНИ С.М. КИРОВА (г. Санкт-Петербург)</a:t>
            </a:r>
          </a:p>
        </p:txBody>
      </p:sp>
      <p:pic>
        <p:nvPicPr>
          <p:cNvPr id="27652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8" y="46038"/>
            <a:ext cx="80645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033125" y="38100"/>
            <a:ext cx="1150938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Военно-медицинская академия имени С. М. Кирова | Гостиничная сеть “GRAND”,  г. Санкт-Петербург - официальный сайт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454" y="2077976"/>
            <a:ext cx="5760000" cy="3960000"/>
          </a:xfrm>
          <a:prstGeom prst="roundRect">
            <a:avLst/>
          </a:prstGeom>
        </p:spPr>
      </p:pic>
      <p:pic>
        <p:nvPicPr>
          <p:cNvPr id="10244" name="Picture 4" descr="Совокупный годовой доход курсанта Военно-медицинской академии им. С.М.  Кирова может достигать почти четверть миллиона рублей : Министерство  обороны Российской Федерации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64750" y="2077976"/>
            <a:ext cx="2880000" cy="1908000"/>
          </a:xfrm>
          <a:prstGeom prst="roundRect">
            <a:avLst/>
          </a:prstGeom>
        </p:spPr>
      </p:pic>
      <p:pic>
        <p:nvPicPr>
          <p:cNvPr id="10246" name="Picture 6" descr="Военно-медицинская академия им. С.М. Кирова стала площадкой для проведения  уникального мастер-класса ведущими травматологами России - Военно-медицинская  Академия имени С. М. Кирова"/>
          <p:cNvPicPr preferRelativeResize="0"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64750" y="4129976"/>
            <a:ext cx="2880000" cy="1908000"/>
          </a:xfrm>
          <a:prstGeom prst="roundRect">
            <a:avLst/>
          </a:prstGeom>
        </p:spPr>
      </p:pic>
      <p:pic>
        <p:nvPicPr>
          <p:cNvPr id="10248" name="Picture 8" descr="В Военно-медицинской академии имени С.М. Кирова открылся Центр  симуляционного обучения : Министерство обороны Российской Федерации"/>
          <p:cNvPicPr preferRelativeResize="0"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01602" y="2077976"/>
            <a:ext cx="2880000" cy="1908000"/>
          </a:xfrm>
          <a:prstGeom prst="roundRect">
            <a:avLst/>
          </a:prstGeom>
        </p:spPr>
      </p:pic>
      <p:pic>
        <p:nvPicPr>
          <p:cNvPr id="10250" name="Picture 10" descr="Военно-медицинская Академия имени С. М. Кирова (ВМЕДА)"/>
          <p:cNvPicPr preferRelativeResize="0"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01602" y="4129976"/>
            <a:ext cx="2880000" cy="1908000"/>
          </a:xfrm>
          <a:prstGeom prst="round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571500" y="1482725"/>
            <a:ext cx="112109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>
              <a:lnSpc>
                <a:spcPts val="1800"/>
              </a:lnSpc>
            </a:pPr>
            <a:r>
              <a:rPr lang="ru-RU" b="1" i="1">
                <a:solidFill>
                  <a:schemeClr val="bg1"/>
                </a:solidFill>
                <a:cs typeface="Arial" charset="0"/>
              </a:rPr>
              <a:t>Специальность обучения: </a:t>
            </a:r>
            <a:r>
              <a:rPr lang="ru-RU" i="1">
                <a:solidFill>
                  <a:schemeClr val="bg1"/>
                </a:solidFill>
                <a:cs typeface="Arial" charset="0"/>
              </a:rPr>
              <a:t>Эксплуатация боеприпасов, взрывателей, осветительных </a:t>
            </a:r>
            <a:br>
              <a:rPr lang="ru-RU" i="1">
                <a:solidFill>
                  <a:schemeClr val="bg1"/>
                </a:solidFill>
                <a:cs typeface="Arial" charset="0"/>
              </a:rPr>
            </a:br>
            <a:r>
              <a:rPr lang="ru-RU" i="1">
                <a:solidFill>
                  <a:schemeClr val="bg1"/>
                </a:solidFill>
                <a:cs typeface="Arial" charset="0"/>
              </a:rPr>
              <a:t>и сигнальных средств.</a:t>
            </a:r>
          </a:p>
        </p:txBody>
      </p:sp>
      <p:sp>
        <p:nvSpPr>
          <p:cNvPr id="28675" name="Заголовок 1"/>
          <p:cNvSpPr txBox="1">
            <a:spLocks/>
          </p:cNvSpPr>
          <p:nvPr/>
        </p:nvSpPr>
        <p:spPr bwMode="auto">
          <a:xfrm>
            <a:off x="1038225" y="358775"/>
            <a:ext cx="102298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>
                <a:solidFill>
                  <a:schemeClr val="bg1"/>
                </a:solidFill>
              </a:rPr>
              <a:t>ФИЛИАЛ ВОЕННОЙ АКАДЕМИИ МАТЕРИАЛЬНО-ТЕХНИЧЕСКОГО ОБЕСПЕЧЕНИЯ </a:t>
            </a:r>
          </a:p>
          <a:p>
            <a:pPr algn="ctr" eaLnBrk="0" hangingPunct="0"/>
            <a:r>
              <a:rPr lang="ru-RU" sz="2800" b="1">
                <a:solidFill>
                  <a:schemeClr val="bg1"/>
                </a:solidFill>
              </a:rPr>
              <a:t>ИМЕНИ ГЕНЕРАЛА АРМИИ А.В.ХРУЛЕВА (г. ПЕНЗА)</a:t>
            </a:r>
          </a:p>
        </p:txBody>
      </p:sp>
      <p:pic>
        <p:nvPicPr>
          <p:cNvPr id="28676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17225" y="66675"/>
            <a:ext cx="1223963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" y="63500"/>
            <a:ext cx="8985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3150" y="2212594"/>
            <a:ext cx="2880000" cy="1908000"/>
          </a:xfrm>
          <a:prstGeom prst="roundRect">
            <a:avLst/>
          </a:prstGeom>
        </p:spPr>
      </p:pic>
      <p:pic>
        <p:nvPicPr>
          <p:cNvPr id="28679" name="Picture 2" descr="Военная академия материально-технического обеспечения (филиал, г. Пенза) :  Министерство обороны Российской Федерации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8113" y="2212594"/>
            <a:ext cx="5760000" cy="3960000"/>
          </a:xfrm>
          <a:prstGeom prst="roundRect">
            <a:avLst/>
          </a:prstGeom>
        </p:spPr>
      </p:pic>
      <p:pic>
        <p:nvPicPr>
          <p:cNvPr id="11270" name="Picture 6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25495" y="4264594"/>
            <a:ext cx="2880000" cy="1908000"/>
          </a:xfrm>
          <a:prstGeom prst="roundRect">
            <a:avLst/>
          </a:prstGeom>
        </p:spPr>
      </p:pic>
      <p:pic>
        <p:nvPicPr>
          <p:cNvPr id="11272" name="Picture 8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58747" y="4264594"/>
            <a:ext cx="2880000" cy="1908000"/>
          </a:xfrm>
          <a:prstGeom prst="roundRect">
            <a:avLst/>
          </a:prstGeom>
        </p:spPr>
      </p:pic>
      <p:pic>
        <p:nvPicPr>
          <p:cNvPr id="11274" name="Picture 10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61188" y="2198082"/>
            <a:ext cx="2880000" cy="1908000"/>
          </a:xfrm>
          <a:prstGeom prst="round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571500" y="1114425"/>
            <a:ext cx="112109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>
              <a:lnSpc>
                <a:spcPts val="1800"/>
              </a:lnSpc>
            </a:pPr>
            <a:r>
              <a:rPr lang="ru-RU" b="1" i="1">
                <a:solidFill>
                  <a:schemeClr val="bg1"/>
                </a:solidFill>
                <a:cs typeface="Arial" charset="0"/>
              </a:rPr>
              <a:t>Специальность обучения: </a:t>
            </a:r>
            <a:r>
              <a:rPr lang="ru-RU" i="1">
                <a:solidFill>
                  <a:schemeClr val="bg1"/>
                </a:solidFill>
                <a:cs typeface="Arial" charset="0"/>
              </a:rPr>
              <a:t>Дирижирование военно-духовым оркестром.</a:t>
            </a:r>
          </a:p>
        </p:txBody>
      </p:sp>
      <p:sp>
        <p:nvSpPr>
          <p:cNvPr id="29699" name="Заголовок 1"/>
          <p:cNvSpPr txBox="1">
            <a:spLocks/>
          </p:cNvSpPr>
          <p:nvPr/>
        </p:nvSpPr>
        <p:spPr bwMode="auto">
          <a:xfrm>
            <a:off x="1038225" y="168275"/>
            <a:ext cx="102298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>
                <a:solidFill>
                  <a:schemeClr val="bg1"/>
                </a:solidFill>
              </a:rPr>
              <a:t>ВОЕННЫЙ ИНСТИТУТ ВОЕННЫХ </a:t>
            </a:r>
          </a:p>
          <a:p>
            <a:pPr algn="ctr" eaLnBrk="0" hangingPunct="0"/>
            <a:r>
              <a:rPr lang="ru-RU" sz="2800" b="1">
                <a:solidFill>
                  <a:schemeClr val="bg1"/>
                </a:solidFill>
              </a:rPr>
              <a:t>ДИРИЖЕРОВ (г. Москва)</a:t>
            </a:r>
          </a:p>
        </p:txBody>
      </p:sp>
      <p:pic>
        <p:nvPicPr>
          <p:cNvPr id="29700" name="Рисунок 4"/>
          <p:cNvPicPr>
            <a:picLocks noChangeAspect="1"/>
          </p:cNvPicPr>
          <p:nvPr/>
        </p:nvPicPr>
        <p:blipFill>
          <a:blip r:embed="rId3"/>
          <a:srcRect l="16354" t="-2921" r="20274" b="2921"/>
          <a:stretch>
            <a:fillRect/>
          </a:stretch>
        </p:blipFill>
        <p:spPr bwMode="auto">
          <a:xfrm>
            <a:off x="0" y="68263"/>
            <a:ext cx="9239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18875" y="68263"/>
            <a:ext cx="785813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9857" y="2127431"/>
            <a:ext cx="5760000" cy="3960000"/>
          </a:xfrm>
          <a:prstGeom prst="roundRect">
            <a:avLst/>
          </a:prstGeom>
        </p:spPr>
      </p:pic>
      <p:pic>
        <p:nvPicPr>
          <p:cNvPr id="8" name="Рисунок 7"/>
          <p:cNvPicPr preferRelativeResize="0"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3924" y="2127431"/>
            <a:ext cx="2880000" cy="1908000"/>
          </a:xfrm>
          <a:prstGeom prst="roundRect">
            <a:avLst/>
          </a:prstGeom>
        </p:spPr>
      </p:pic>
      <p:pic>
        <p:nvPicPr>
          <p:cNvPr id="9" name="Рисунок 8"/>
          <p:cNvPicPr preferRelativeResize="0"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176980" y="4212227"/>
            <a:ext cx="2880000" cy="1908000"/>
          </a:xfrm>
          <a:prstGeom prst="roundRect">
            <a:avLst/>
          </a:prstGeom>
        </p:spPr>
      </p:pic>
      <p:pic>
        <p:nvPicPr>
          <p:cNvPr id="10" name="Рисунок 9"/>
          <p:cNvPicPr preferRelativeResize="0"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199110" y="2127431"/>
            <a:ext cx="2880000" cy="1908000"/>
          </a:xfrm>
          <a:prstGeom prst="roundRect">
            <a:avLst/>
          </a:prstGeom>
        </p:spPr>
      </p:pic>
      <p:pic>
        <p:nvPicPr>
          <p:cNvPr id="11" name="Рисунок 10"/>
          <p:cNvPicPr preferRelativeResize="0"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02859" y="4195861"/>
            <a:ext cx="2880000" cy="1908000"/>
          </a:xfrm>
          <a:prstGeom prst="round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71500" y="1114425"/>
            <a:ext cx="112109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Специальности обучения: </a:t>
            </a:r>
          </a:p>
          <a:p>
            <a:pPr indent="7239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подразделений по восстановлению и строительству искусственных сооружений на железных дорогах.</a:t>
            </a:r>
          </a:p>
          <a:p>
            <a:pPr indent="7239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подразделений механизации восстановления и строительства железных дорог.</a:t>
            </a:r>
          </a:p>
        </p:txBody>
      </p:sp>
      <p:sp>
        <p:nvSpPr>
          <p:cNvPr id="30723" name="Заголовок 1"/>
          <p:cNvSpPr txBox="1">
            <a:spLocks/>
          </p:cNvSpPr>
          <p:nvPr/>
        </p:nvSpPr>
        <p:spPr bwMode="auto">
          <a:xfrm>
            <a:off x="1038225" y="168275"/>
            <a:ext cx="102298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>
                <a:solidFill>
                  <a:schemeClr val="bg1"/>
                </a:solidFill>
              </a:rPr>
              <a:t>ВОЕННЫЙ ИНСТИТУТ ЖЕЛЕЗНОДОРОЖНЫХ </a:t>
            </a:r>
          </a:p>
          <a:p>
            <a:pPr algn="ctr" eaLnBrk="0" hangingPunct="0"/>
            <a:r>
              <a:rPr lang="ru-RU" sz="2800" b="1">
                <a:solidFill>
                  <a:schemeClr val="bg1"/>
                </a:solidFill>
              </a:rPr>
              <a:t>ВОЙСК И ВОЕННЫХ СООБЩЕНИЙ (г. Петродврец)</a:t>
            </a:r>
          </a:p>
        </p:txBody>
      </p:sp>
      <p:pic>
        <p:nvPicPr>
          <p:cNvPr id="30724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"/>
            <a:ext cx="936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Рисунок 5"/>
          <p:cNvPicPr>
            <a:picLocks noChangeAspect="1"/>
          </p:cNvPicPr>
          <p:nvPr/>
        </p:nvPicPr>
        <p:blipFill>
          <a:blip r:embed="rId4"/>
          <a:srcRect l="14970" r="11081"/>
          <a:stretch>
            <a:fillRect/>
          </a:stretch>
        </p:blipFill>
        <p:spPr bwMode="auto">
          <a:xfrm>
            <a:off x="11258550" y="74613"/>
            <a:ext cx="90170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126300" y="2308583"/>
            <a:ext cx="2880000" cy="1908000"/>
          </a:xfrm>
          <a:prstGeom prst="roundRect">
            <a:avLst/>
          </a:prstGeom>
        </p:spPr>
      </p:pic>
      <p:pic>
        <p:nvPicPr>
          <p:cNvPr id="12" name="Изображение18"/>
          <p:cNvPicPr preferRelativeResize="0"/>
          <p:nvPr/>
        </p:nvPicPr>
        <p:blipFill rotWithShape="1">
          <a:blip r:embed="rId6"/>
          <a:srcRect l="9871" r="12077" b="30336"/>
          <a:stretch/>
        </p:blipFill>
        <p:spPr>
          <a:xfrm>
            <a:off x="241300" y="2295886"/>
            <a:ext cx="5760000" cy="3960000"/>
          </a:xfrm>
          <a:prstGeom prst="roundRect">
            <a:avLst/>
          </a:prstGeom>
        </p:spPr>
      </p:pic>
      <p:pic>
        <p:nvPicPr>
          <p:cNvPr id="14" name="Изображение12"/>
          <p:cNvPicPr preferRelativeResize="0"/>
          <p:nvPr/>
        </p:nvPicPr>
        <p:blipFill>
          <a:blip r:embed="rId7"/>
          <a:srcRect/>
          <a:stretch>
            <a:fillRect/>
          </a:stretch>
        </p:blipFill>
        <p:spPr>
          <a:xfrm>
            <a:off x="9128400" y="2290855"/>
            <a:ext cx="2880000" cy="1908000"/>
          </a:xfrm>
          <a:prstGeom prst="roundRect">
            <a:avLst/>
          </a:prstGeom>
        </p:spPr>
      </p:pic>
      <p:pic>
        <p:nvPicPr>
          <p:cNvPr id="16" name="Изображение14"/>
          <p:cNvPicPr preferRelativeResize="0"/>
          <p:nvPr/>
        </p:nvPicPr>
        <p:blipFill>
          <a:blip r:embed="rId8"/>
          <a:srcRect/>
          <a:stretch>
            <a:fillRect/>
          </a:stretch>
        </p:blipFill>
        <p:spPr>
          <a:xfrm>
            <a:off x="6126300" y="4347887"/>
            <a:ext cx="2880000" cy="1908000"/>
          </a:xfrm>
          <a:prstGeom prst="round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209994" y="4347887"/>
            <a:ext cx="2798406" cy="1865604"/>
          </a:xfrm>
          <a:prstGeom prst="round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8" y="-20638"/>
            <a:ext cx="12192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71500" y="1114425"/>
            <a:ext cx="112109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Специальности обучения: </a:t>
            </a:r>
          </a:p>
          <a:p>
            <a:pPr indent="7239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Продовольственное обеспечение войск (сил).</a:t>
            </a:r>
          </a:p>
          <a:p>
            <a:pPr indent="7239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Вещевое обеспечение войск (сил). </a:t>
            </a:r>
          </a:p>
          <a:p>
            <a:pPr indent="7239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войск (сил) ракетным топливом и горючим.</a:t>
            </a:r>
          </a:p>
        </p:txBody>
      </p:sp>
      <p:sp>
        <p:nvSpPr>
          <p:cNvPr id="31747" name="Заголовок 1"/>
          <p:cNvSpPr txBox="1">
            <a:spLocks/>
          </p:cNvSpPr>
          <p:nvPr/>
        </p:nvSpPr>
        <p:spPr bwMode="auto">
          <a:xfrm>
            <a:off x="1038225" y="120650"/>
            <a:ext cx="102298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>
                <a:solidFill>
                  <a:schemeClr val="bg1"/>
                </a:solidFill>
              </a:rPr>
              <a:t>ВОЕННЫЙ ИНСТИТУТ </a:t>
            </a:r>
          </a:p>
          <a:p>
            <a:pPr algn="ctr" eaLnBrk="0" hangingPunct="0"/>
            <a:r>
              <a:rPr lang="ru-RU" sz="2800" b="1">
                <a:solidFill>
                  <a:schemeClr val="bg1"/>
                </a:solidFill>
              </a:rPr>
              <a:t>МАТЕРИАЛЬНОГО ОБЕСПЕЧЕНИЯ</a:t>
            </a:r>
            <a:r>
              <a:rPr lang="en-US" sz="2800" b="1">
                <a:solidFill>
                  <a:schemeClr val="bg1"/>
                </a:solidFill>
              </a:rPr>
              <a:t> (</a:t>
            </a:r>
            <a:r>
              <a:rPr lang="ru-RU" sz="2800" b="1">
                <a:solidFill>
                  <a:schemeClr val="bg1"/>
                </a:solidFill>
              </a:rPr>
              <a:t>г. Вольск</a:t>
            </a:r>
            <a:r>
              <a:rPr lang="en-US" sz="2800" b="1">
                <a:solidFill>
                  <a:schemeClr val="bg1"/>
                </a:solidFill>
              </a:rPr>
              <a:t>)</a:t>
            </a:r>
            <a:endParaRPr lang="ru-RU" sz="2800" b="1">
              <a:solidFill>
                <a:schemeClr val="bg1"/>
              </a:solidFill>
            </a:endParaRPr>
          </a:p>
        </p:txBody>
      </p:sp>
      <p:pic>
        <p:nvPicPr>
          <p:cNvPr id="31748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88" y="50800"/>
            <a:ext cx="785812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60088" y="50800"/>
            <a:ext cx="122396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2526" y="2279828"/>
            <a:ext cx="2880000" cy="1908000"/>
          </a:xfrm>
          <a:prstGeom prst="roundRect">
            <a:avLst/>
          </a:prstGeom>
        </p:spPr>
      </p:pic>
      <p:pic>
        <p:nvPicPr>
          <p:cNvPr id="9" name="Рисунок 8"/>
          <p:cNvPicPr preferRelativeResize="0"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2526" y="4331829"/>
            <a:ext cx="2880000" cy="1908000"/>
          </a:xfrm>
          <a:prstGeom prst="roundRect">
            <a:avLst/>
          </a:prstGeom>
        </p:spPr>
      </p:pic>
      <p:pic>
        <p:nvPicPr>
          <p:cNvPr id="10" name="Рисунок 9"/>
          <p:cNvPicPr preferRelativeResize="0"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025933" y="2275769"/>
            <a:ext cx="2880000" cy="1908000"/>
          </a:xfrm>
          <a:prstGeom prst="roundRect">
            <a:avLst/>
          </a:prstGeom>
        </p:spPr>
      </p:pic>
      <p:pic>
        <p:nvPicPr>
          <p:cNvPr id="13316" name="Picture 4" descr="Филиал сегодня - Военная академия материально-технического обеспечения  (филиал, г. Вольск)"/>
          <p:cNvPicPr preferRelativeResize="0"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9119" y="2279829"/>
            <a:ext cx="5760000" cy="3960000"/>
          </a:xfrm>
          <a:prstGeom prst="roundRect">
            <a:avLst/>
          </a:prstGeom>
        </p:spPr>
      </p:pic>
      <p:pic>
        <p:nvPicPr>
          <p:cNvPr id="13318" name="Picture 6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025933" y="4331829"/>
            <a:ext cx="2880000" cy="1908000"/>
          </a:xfrm>
          <a:prstGeom prst="round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990600" y="90488"/>
            <a:ext cx="10277475" cy="7715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800" b="1" dirty="0">
                <a:solidFill>
                  <a:srgbClr val="C00000"/>
                </a:solidFill>
                <a:latin typeface="Arial" panose="020B0604020202020204" pitchFamily="34" charset="0"/>
              </a:rPr>
              <a:t>УСЛОВИЯ ПОСТУПЛЕНИЯ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113"/>
            <a:ext cx="1601788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23838" y="1149350"/>
            <a:ext cx="11698287" cy="30845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АЛГОРИТМ ДЕЙСТВИЙ АБИТУРИЕНТА ПРИ ПОСТУПЛЕНИИ: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 algn="just" fontAlgn="auto">
              <a:spcBef>
                <a:spcPts val="0"/>
              </a:spcBef>
              <a:spcAft>
                <a:spcPts val="300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Возраст поступления на обучение для гражданской молодежи – </a:t>
            </a:r>
            <a:r>
              <a:rPr lang="ru-RU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17 до 21 года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военнослужащих срочной военной службы </a:t>
            </a:r>
            <a:r>
              <a:rPr lang="ru-RU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– 23 лет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военнослужащих контрактной службы – </a:t>
            </a:r>
            <a:r>
              <a:rPr lang="ru-RU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25 лет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457200" algn="just" fontAlgn="auto">
              <a:spcBef>
                <a:spcPts val="0"/>
              </a:spcBef>
              <a:spcAft>
                <a:spcPts val="300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1  апреля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подать заявление в  военный комиссариат района (города) по месту жительства. </a:t>
            </a:r>
          </a:p>
          <a:p>
            <a:pPr indent="457200" algn="just" fontAlgn="auto">
              <a:spcBef>
                <a:spcPts val="0"/>
              </a:spcBef>
              <a:spcAft>
                <a:spcPts val="300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10 апреля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пройти предварительный профессиональный отбор комиссией по предварительному профессиональному отбору военного комиссариата района (города) по месту жительства: состояние здоровья; физическая подготовленность; профессионально- психологический отбор (оценка военно- профессиональной направленности и индивидуально-психологических качеств). </a:t>
            </a:r>
          </a:p>
          <a:p>
            <a:pPr indent="457200" algn="just" fontAlgn="auto">
              <a:spcBef>
                <a:spcPts val="0"/>
              </a:spcBef>
              <a:spcAft>
                <a:spcPts val="300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30 мая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пройти окончательный профессиональный отбор комиссией военных комиссариатов областей (г. Минска) по окончательному профессиональному отбору кандидатов по месту жительства.</a:t>
            </a:r>
          </a:p>
        </p:txBody>
      </p:sp>
      <p:pic>
        <p:nvPicPr>
          <p:cNvPr id="32772" name="Рисунок 4"/>
          <p:cNvPicPr>
            <a:picLocks noChangeAspect="1"/>
          </p:cNvPicPr>
          <p:nvPr/>
        </p:nvPicPr>
        <p:blipFill>
          <a:blip r:embed="rId3"/>
          <a:srcRect l="57161" t="17485" r="30167" b="60725"/>
          <a:stretch>
            <a:fillRect/>
          </a:stretch>
        </p:blipFill>
        <p:spPr bwMode="auto">
          <a:xfrm>
            <a:off x="9324975" y="4059238"/>
            <a:ext cx="2643188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Прямоугольник 5"/>
          <p:cNvSpPr>
            <a:spLocks noChangeArrowheads="1"/>
          </p:cNvSpPr>
          <p:nvPr/>
        </p:nvSpPr>
        <p:spPr bwMode="auto">
          <a:xfrm>
            <a:off x="223838" y="4173538"/>
            <a:ext cx="9040812" cy="242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>
              <a:spcAft>
                <a:spcPts val="300"/>
              </a:spcAft>
            </a:pPr>
            <a:r>
              <a:rPr lang="ru-RU">
                <a:solidFill>
                  <a:srgbClr val="000000"/>
                </a:solidFill>
                <a:cs typeface="Arial" charset="0"/>
              </a:rPr>
              <a:t>5. Пройти централизованное тестирование, проводимое в Республике Беларусь, в соответствии с профилем (направлением) выбранной специальности. </a:t>
            </a:r>
          </a:p>
          <a:p>
            <a:pPr indent="457200" algn="just">
              <a:spcAft>
                <a:spcPts val="300"/>
              </a:spcAft>
            </a:pPr>
            <a:r>
              <a:rPr lang="ru-RU">
                <a:solidFill>
                  <a:srgbClr val="000000"/>
                </a:solidFill>
                <a:cs typeface="Arial" charset="0"/>
              </a:rPr>
              <a:t>6. </a:t>
            </a:r>
            <a:r>
              <a:rPr lang="ru-RU" b="1">
                <a:solidFill>
                  <a:srgbClr val="003300"/>
                </a:solidFill>
                <a:cs typeface="Arial" charset="0"/>
              </a:rPr>
              <a:t>До 25 июня</a:t>
            </a:r>
            <a:r>
              <a:rPr lang="ru-RU">
                <a:solidFill>
                  <a:srgbClr val="000000"/>
                </a:solidFill>
                <a:cs typeface="Arial" charset="0"/>
              </a:rPr>
              <a:t>* уточнить время прибытия в учреждение образования в военном комиссариате района (города) по месту жительства. </a:t>
            </a:r>
          </a:p>
          <a:p>
            <a:pPr indent="457200" algn="just">
              <a:spcAft>
                <a:spcPts val="300"/>
              </a:spcAft>
            </a:pPr>
            <a:r>
              <a:rPr lang="ru-RU">
                <a:solidFill>
                  <a:srgbClr val="000000"/>
                </a:solidFill>
                <a:cs typeface="Arial" charset="0"/>
              </a:rPr>
              <a:t>7. Прибыть в учреждение образования, имея при себе документы, необходимые для поступления. </a:t>
            </a:r>
          </a:p>
          <a:p>
            <a:pPr indent="457200" algn="just"/>
            <a:endParaRPr lang="ru-RU">
              <a:solidFill>
                <a:srgbClr val="000000"/>
              </a:solidFill>
              <a:cs typeface="Arial" charset="0"/>
            </a:endParaRPr>
          </a:p>
          <a:p>
            <a:pPr indent="457200" algn="r"/>
            <a:r>
              <a:rPr lang="ru-RU" i="1">
                <a:solidFill>
                  <a:srgbClr val="000000"/>
                </a:solidFill>
                <a:cs typeface="Arial" charset="0"/>
              </a:rPr>
              <a:t>* Сроки могут быть изменены.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990600" y="82550"/>
            <a:ext cx="10277475" cy="7715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+mn-cs"/>
              </a:rPr>
              <a:t>ОСОБЕННОСТИ ОБУЧЕНИЯ</a:t>
            </a:r>
          </a:p>
        </p:txBody>
      </p:sp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01788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482725" y="1073150"/>
            <a:ext cx="10404475" cy="563086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263" algn="just"/>
            <a:r>
              <a:rPr lang="ru-RU" b="1">
                <a:solidFill>
                  <a:srgbClr val="002060"/>
                </a:solidFill>
                <a:cs typeface="Arial" charset="0"/>
              </a:rPr>
              <a:t>Проживание </a:t>
            </a:r>
            <a:r>
              <a:rPr lang="ru-RU">
                <a:cs typeface="Arial" charset="0"/>
              </a:rPr>
              <a:t>–</a:t>
            </a:r>
            <a:r>
              <a:rPr lang="ru-RU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 отдельно или совместно с российскими курсантами в помещениях кубрикового типа (общежитие).</a:t>
            </a:r>
          </a:p>
          <a:p>
            <a:pPr indent="449263" algn="just"/>
            <a:r>
              <a:rPr lang="ru-RU" b="1">
                <a:solidFill>
                  <a:srgbClr val="002060"/>
                </a:solidFill>
                <a:cs typeface="Arial" charset="0"/>
              </a:rPr>
              <a:t>Питание</a:t>
            </a:r>
            <a:r>
              <a:rPr lang="ru-RU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>
                <a:cs typeface="Arial" charset="0"/>
              </a:rPr>
              <a:t>– 3-хразовое </a:t>
            </a:r>
            <a:r>
              <a:rPr lang="ru-RU">
                <a:solidFill>
                  <a:srgbClr val="000000"/>
                </a:solidFill>
                <a:cs typeface="Times New Roman" pitchFamily="18" charset="0"/>
              </a:rPr>
              <a:t>в столовых совместно с российскими курсантами по нормам РФ.</a:t>
            </a:r>
            <a:endParaRPr lang="ru-RU">
              <a:cs typeface="Times New Roman" pitchFamily="18" charset="0"/>
            </a:endParaRPr>
          </a:p>
          <a:p>
            <a:pPr indent="449263" algn="just"/>
            <a:r>
              <a:rPr lang="ru-RU" b="1">
                <a:solidFill>
                  <a:srgbClr val="002060"/>
                </a:solidFill>
                <a:cs typeface="Arial" charset="0"/>
              </a:rPr>
              <a:t>Вещевое обеспечение </a:t>
            </a:r>
            <a:r>
              <a:rPr lang="ru-RU">
                <a:solidFill>
                  <a:srgbClr val="000000"/>
                </a:solidFill>
                <a:cs typeface="Times New Roman" pitchFamily="18" charset="0"/>
              </a:rPr>
              <a:t>– 1 раз в год.</a:t>
            </a:r>
            <a:endParaRPr lang="ru-RU">
              <a:cs typeface="Times New Roman" pitchFamily="18" charset="0"/>
            </a:endParaRPr>
          </a:p>
          <a:p>
            <a:pPr indent="449263" algn="just"/>
            <a:r>
              <a:rPr lang="ru-RU" b="1">
                <a:solidFill>
                  <a:srgbClr val="002060"/>
                </a:solidFill>
                <a:cs typeface="Arial" charset="0"/>
              </a:rPr>
              <a:t>Финансовое обеспечение </a:t>
            </a:r>
            <a:r>
              <a:rPr lang="ru-RU">
                <a:solidFill>
                  <a:srgbClr val="000000"/>
                </a:solidFill>
                <a:cs typeface="Times New Roman" pitchFamily="18" charset="0"/>
              </a:rPr>
              <a:t>– от 700 бел. рублей.</a:t>
            </a:r>
          </a:p>
          <a:p>
            <a:pPr indent="449263" algn="just"/>
            <a:r>
              <a:rPr lang="ru-RU" b="1">
                <a:solidFill>
                  <a:srgbClr val="002060"/>
                </a:solidFill>
                <a:cs typeface="Times New Roman" pitchFamily="18" charset="0"/>
              </a:rPr>
              <a:t>Выплачиваются дополнительные виды денежного довольствия:</a:t>
            </a:r>
          </a:p>
          <a:p>
            <a:pPr indent="449263" algn="just"/>
            <a:r>
              <a:rPr lang="ru-RU">
                <a:solidFill>
                  <a:srgbClr val="000000"/>
                </a:solidFill>
                <a:cs typeface="Times New Roman" pitchFamily="18" charset="0"/>
              </a:rPr>
              <a:t>ежемесячная надбавка за выслугу лет;</a:t>
            </a:r>
            <a:endParaRPr lang="ru-RU">
              <a:cs typeface="Times New Roman" pitchFamily="18" charset="0"/>
            </a:endParaRPr>
          </a:p>
          <a:p>
            <a:pPr indent="449263" algn="just"/>
            <a:r>
              <a:rPr lang="ru-RU">
                <a:solidFill>
                  <a:srgbClr val="000000"/>
                </a:solidFill>
                <a:cs typeface="Times New Roman" pitchFamily="18" charset="0"/>
              </a:rPr>
              <a:t>ежемесячная надбавка за классную квалификацию;</a:t>
            </a:r>
            <a:endParaRPr lang="ru-RU">
              <a:cs typeface="Times New Roman" pitchFamily="18" charset="0"/>
            </a:endParaRPr>
          </a:p>
          <a:p>
            <a:pPr indent="449263" algn="just"/>
            <a:r>
              <a:rPr lang="ru-RU">
                <a:solidFill>
                  <a:srgbClr val="000000"/>
                </a:solidFill>
                <a:cs typeface="Times New Roman" pitchFamily="18" charset="0"/>
              </a:rPr>
              <a:t>ежемесячная надбавка за работу со сведениями, составляющими гос. секреты;</a:t>
            </a:r>
            <a:endParaRPr lang="ru-RU">
              <a:cs typeface="Times New Roman" pitchFamily="18" charset="0"/>
            </a:endParaRPr>
          </a:p>
          <a:p>
            <a:pPr indent="449263" algn="just"/>
            <a:r>
              <a:rPr lang="ru-RU">
                <a:solidFill>
                  <a:srgbClr val="000000"/>
                </a:solidFill>
                <a:cs typeface="Times New Roman" pitchFamily="18" charset="0"/>
              </a:rPr>
              <a:t>ежемесячная надбавка за особые условия службы;</a:t>
            </a:r>
            <a:endParaRPr lang="ru-RU">
              <a:cs typeface="Times New Roman" pitchFamily="18" charset="0"/>
            </a:endParaRPr>
          </a:p>
          <a:p>
            <a:pPr indent="449263" algn="just"/>
            <a:r>
              <a:rPr lang="ru-RU">
                <a:solidFill>
                  <a:srgbClr val="000000"/>
                </a:solidFill>
                <a:cs typeface="Times New Roman" pitchFamily="18" charset="0"/>
              </a:rPr>
              <a:t>ежемесячная надбавка за уровень физической подготовленности;</a:t>
            </a:r>
            <a:endParaRPr lang="ru-RU">
              <a:cs typeface="Times New Roman" pitchFamily="18" charset="0"/>
            </a:endParaRPr>
          </a:p>
          <a:p>
            <a:pPr indent="449263" algn="just"/>
            <a:r>
              <a:rPr lang="ru-RU">
                <a:solidFill>
                  <a:srgbClr val="000000"/>
                </a:solidFill>
                <a:cs typeface="Times New Roman" pitchFamily="18" charset="0"/>
              </a:rPr>
              <a:t>премия по результатам сдачи сессии;</a:t>
            </a:r>
            <a:endParaRPr lang="ru-RU">
              <a:cs typeface="Times New Roman" pitchFamily="18" charset="0"/>
            </a:endParaRPr>
          </a:p>
          <a:p>
            <a:pPr indent="449263" algn="just"/>
            <a:r>
              <a:rPr lang="ru-RU">
                <a:solidFill>
                  <a:srgbClr val="000000"/>
                </a:solidFill>
                <a:cs typeface="Times New Roman" pitchFamily="18" charset="0"/>
              </a:rPr>
              <a:t>материальная помощь.</a:t>
            </a:r>
          </a:p>
          <a:p>
            <a:pPr indent="449263" algn="just"/>
            <a:r>
              <a:rPr lang="ru-RU" b="1">
                <a:solidFill>
                  <a:srgbClr val="002060"/>
                </a:solidFill>
                <a:cs typeface="Arial" charset="0"/>
              </a:rPr>
              <a:t>Оплата за проезд при следовании ж/д транспортом (общий и плацкарт):</a:t>
            </a:r>
          </a:p>
          <a:p>
            <a:pPr indent="449263" algn="just"/>
            <a:r>
              <a:rPr lang="ru-RU">
                <a:solidFill>
                  <a:srgbClr val="000000"/>
                </a:solidFill>
                <a:cs typeface="Times New Roman" pitchFamily="18" charset="0"/>
              </a:rPr>
              <a:t>при убытии на обучение;</a:t>
            </a:r>
            <a:endParaRPr lang="ru-RU">
              <a:cs typeface="Times New Roman" pitchFamily="18" charset="0"/>
            </a:endParaRPr>
          </a:p>
          <a:p>
            <a:pPr indent="449263" algn="just"/>
            <a:r>
              <a:rPr lang="ru-RU">
                <a:solidFill>
                  <a:srgbClr val="000000"/>
                </a:solidFill>
                <a:cs typeface="Times New Roman" pitchFamily="18" charset="0"/>
              </a:rPr>
              <a:t>один раз в год при прибытии/убытии домой в летний каникулярный отпуск;</a:t>
            </a:r>
            <a:endParaRPr lang="ru-RU">
              <a:cs typeface="Times New Roman" pitchFamily="18" charset="0"/>
            </a:endParaRPr>
          </a:p>
          <a:p>
            <a:pPr indent="449263" algn="just"/>
            <a:r>
              <a:rPr lang="ru-RU">
                <a:solidFill>
                  <a:srgbClr val="000000"/>
                </a:solidFill>
                <a:cs typeface="Times New Roman" pitchFamily="18" charset="0"/>
              </a:rPr>
              <a:t>при прибытии/убытии на территорию РБ на войсковую стажировку (практику);</a:t>
            </a:r>
            <a:endParaRPr lang="ru-RU">
              <a:cs typeface="Times New Roman" pitchFamily="18" charset="0"/>
            </a:endParaRPr>
          </a:p>
          <a:p>
            <a:pPr indent="449263" algn="just"/>
            <a:r>
              <a:rPr lang="ru-RU">
                <a:solidFill>
                  <a:srgbClr val="000000"/>
                </a:solidFill>
                <a:cs typeface="Times New Roman" pitchFamily="18" charset="0"/>
              </a:rPr>
              <a:t>по окончании (отчислении) обучения.</a:t>
            </a:r>
          </a:p>
          <a:p>
            <a:pPr indent="449263" algn="just"/>
            <a:r>
              <a:rPr lang="ru-RU" b="1">
                <a:solidFill>
                  <a:srgbClr val="002060"/>
                </a:solidFill>
                <a:cs typeface="Arial" charset="0"/>
              </a:rPr>
              <a:t>Медицинское обеспечение </a:t>
            </a:r>
            <a:r>
              <a:rPr lang="ru-RU">
                <a:cs typeface="Times New Roman" pitchFamily="18" charset="0"/>
              </a:rPr>
              <a:t>– в медицинской части вуза МО РФ, по направлению </a:t>
            </a:r>
            <a:br>
              <a:rPr lang="ru-RU">
                <a:cs typeface="Times New Roman" pitchFamily="18" charset="0"/>
              </a:rPr>
            </a:br>
            <a:r>
              <a:rPr lang="ru-RU">
                <a:cs typeface="Times New Roman" pitchFamily="18" charset="0"/>
              </a:rPr>
              <a:t>в военных госпиталях (поликлиниках), в том числе РБ.</a:t>
            </a:r>
          </a:p>
        </p:txBody>
      </p:sp>
      <p:sp>
        <p:nvSpPr>
          <p:cNvPr id="33796" name="Прямоугольник 4"/>
          <p:cNvSpPr>
            <a:spLocks noChangeArrowheads="1"/>
          </p:cNvSpPr>
          <p:nvPr/>
        </p:nvSpPr>
        <p:spPr bwMode="auto">
          <a:xfrm>
            <a:off x="7534275" y="736600"/>
            <a:ext cx="44719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2000" b="1">
                <a:solidFill>
                  <a:srgbClr val="003300"/>
                </a:solidFill>
                <a:cs typeface="Arial" charset="0"/>
              </a:rPr>
              <a:t>ОБУЧЕНИЕ ЗА СЧЕТ БЮДЖЕТА!!!</a:t>
            </a:r>
            <a:endParaRPr lang="ru-RU" sz="2000">
              <a:solidFill>
                <a:srgbClr val="003300"/>
              </a:solidFill>
              <a:latin typeface="Calibri" pitchFamily="34" charset="0"/>
            </a:endParaRPr>
          </a:p>
        </p:txBody>
      </p:sp>
      <p:pic>
        <p:nvPicPr>
          <p:cNvPr id="33797" name="Рисунок 6"/>
          <p:cNvPicPr>
            <a:picLocks noChangeAspect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368300" y="5568950"/>
            <a:ext cx="1004888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Рисунок 8"/>
          <p:cNvPicPr>
            <a:picLocks noChangeAspect="1"/>
          </p:cNvPicPr>
          <p:nvPr/>
        </p:nvPicPr>
        <p:blipFill>
          <a:blip r:embed="rId4">
            <a:grayscl/>
          </a:blip>
          <a:srcRect/>
          <a:stretch>
            <a:fillRect/>
          </a:stretch>
        </p:blipFill>
        <p:spPr bwMode="auto">
          <a:xfrm>
            <a:off x="303213" y="3086100"/>
            <a:ext cx="1068387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Рисунок 21"/>
          <p:cNvPicPr>
            <a:picLocks noChangeAspect="1"/>
          </p:cNvPicPr>
          <p:nvPr/>
        </p:nvPicPr>
        <p:blipFill>
          <a:blip r:embed="rId5">
            <a:grayscl/>
          </a:blip>
          <a:srcRect/>
          <a:stretch>
            <a:fillRect/>
          </a:stretch>
        </p:blipFill>
        <p:spPr bwMode="auto">
          <a:xfrm>
            <a:off x="341313" y="1081088"/>
            <a:ext cx="919162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Рисунок 22"/>
          <p:cNvPicPr>
            <a:picLocks noChangeAspect="1"/>
          </p:cNvPicPr>
          <p:nvPr/>
        </p:nvPicPr>
        <p:blipFill>
          <a:blip r:embed="rId6">
            <a:grayscl/>
          </a:blip>
          <a:srcRect/>
          <a:stretch>
            <a:fillRect/>
          </a:stretch>
        </p:blipFill>
        <p:spPr bwMode="auto">
          <a:xfrm>
            <a:off x="204788" y="1862138"/>
            <a:ext cx="1223962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Прямоугольник 2"/>
          <p:cNvSpPr>
            <a:spLocks noChangeArrowheads="1"/>
          </p:cNvSpPr>
          <p:nvPr/>
        </p:nvSpPr>
        <p:spPr bwMode="auto">
          <a:xfrm>
            <a:off x="266700" y="1073150"/>
            <a:ext cx="11637963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/>
            <a:r>
              <a:rPr lang="ru-RU">
                <a:cs typeface="Arial" charset="0"/>
              </a:rPr>
              <a:t>Военный университет радиоэлектроники (г. ЧЕРЕПОВЕЦ) </a:t>
            </a:r>
          </a:p>
          <a:p>
            <a:pPr indent="457200"/>
            <a:r>
              <a:rPr lang="ru-RU">
                <a:cs typeface="Arial" charset="0"/>
              </a:rPr>
              <a:t>Филиал военного учебно-научного центра военно-воздушных сил «Военно-воздушная академия» (г. ЧЕЛЯБИНСК) </a:t>
            </a:r>
          </a:p>
          <a:p>
            <a:pPr indent="457200"/>
            <a:r>
              <a:rPr lang="ru-RU">
                <a:cs typeface="Arial" charset="0"/>
              </a:rPr>
              <a:t>Военная академия связи (г. САНКТ- ПЕТЕРБУРГ) </a:t>
            </a:r>
          </a:p>
          <a:p>
            <a:pPr indent="457200"/>
            <a:r>
              <a:rPr lang="ru-RU">
                <a:cs typeface="Arial" charset="0"/>
              </a:rPr>
              <a:t>Военно-космическая академия им. А.Ф. Можайского (г. САНКТ- ПЕТЕРБУРГ) </a:t>
            </a:r>
          </a:p>
          <a:p>
            <a:pPr indent="457200"/>
            <a:r>
              <a:rPr lang="ru-RU">
                <a:cs typeface="Arial" charset="0"/>
              </a:rPr>
              <a:t>Михайловская военная артиллерийская академия (г. САНКТ- ПЕТЕРБУРГ) </a:t>
            </a:r>
          </a:p>
          <a:p>
            <a:pPr indent="457200"/>
            <a:r>
              <a:rPr lang="ru-RU">
                <a:cs typeface="Arial" charset="0"/>
              </a:rPr>
              <a:t>Военный учебно-научный центр военно-воздушных сил «Военно-воздушная академия им. профессора Н.Е. Жуковского и Ю.А. Гагарина» (г. ВОРОНЕЖ) </a:t>
            </a:r>
          </a:p>
          <a:p>
            <a:pPr indent="457200"/>
            <a:r>
              <a:rPr lang="ru-RU">
                <a:cs typeface="Arial" charset="0"/>
              </a:rPr>
              <a:t>Военно-медицинская академия (г. САНКТ- ПЕТЕРБУРГ) </a:t>
            </a:r>
          </a:p>
          <a:p>
            <a:pPr indent="457200"/>
            <a:r>
              <a:rPr lang="ru-RU">
                <a:cs typeface="Arial" charset="0"/>
              </a:rPr>
              <a:t>Филиал военной академии материально- технического обеспечения (г. ПЕНЗА) </a:t>
            </a:r>
          </a:p>
          <a:p>
            <a:pPr indent="457200"/>
            <a:r>
              <a:rPr lang="ru-RU">
                <a:cs typeface="Arial" charset="0"/>
              </a:rPr>
              <a:t>Военный институт (железнодорожных войск и военных сообщений) Военной академии материально-технического обеспечения (г. ПЕТРОДВОРЕЦ) </a:t>
            </a:r>
          </a:p>
        </p:txBody>
      </p:sp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01788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Заголовок 1"/>
          <p:cNvSpPr txBox="1">
            <a:spLocks/>
          </p:cNvSpPr>
          <p:nvPr/>
        </p:nvSpPr>
        <p:spPr bwMode="auto">
          <a:xfrm>
            <a:off x="990600" y="82550"/>
            <a:ext cx="10277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2600" b="1">
                <a:solidFill>
                  <a:srgbClr val="C00000"/>
                </a:solidFill>
              </a:rPr>
              <a:t>ВОЕННЫЕ ОБРАЗОВАТЕЛЬНЫЕ ОРГАНИЗАЦИИ МИНИСТЕРСТВА ОБОРОНЫ РОССИЙСКОЙ ФЕДЕРАЦИИ</a:t>
            </a:r>
            <a:endParaRPr lang="ru-RU" sz="2600" b="1">
              <a:solidFill>
                <a:srgbClr val="C00000"/>
              </a:solidFill>
            </a:endParaRPr>
          </a:p>
        </p:txBody>
      </p:sp>
      <p:pic>
        <p:nvPicPr>
          <p:cNvPr id="16388" name="Рисунок 5"/>
          <p:cNvPicPr>
            <a:picLocks noChangeAspect="1"/>
          </p:cNvPicPr>
          <p:nvPr/>
        </p:nvPicPr>
        <p:blipFill>
          <a:blip r:embed="rId3"/>
          <a:srcRect l="12006" t="618" r="11333" b="25888"/>
          <a:stretch>
            <a:fillRect/>
          </a:stretch>
        </p:blipFill>
        <p:spPr bwMode="auto">
          <a:xfrm>
            <a:off x="8685213" y="4362450"/>
            <a:ext cx="336391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Прямоугольник 6"/>
          <p:cNvSpPr>
            <a:spLocks noChangeArrowheads="1"/>
          </p:cNvSpPr>
          <p:nvPr/>
        </p:nvSpPr>
        <p:spPr bwMode="auto">
          <a:xfrm>
            <a:off x="287338" y="4403725"/>
            <a:ext cx="8894762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/>
            <a:r>
              <a:rPr lang="ru-RU">
                <a:cs typeface="Arial" charset="0"/>
              </a:rPr>
              <a:t>Военный институт (военных дирижеров) военного университета (г. МОСКВА) </a:t>
            </a:r>
          </a:p>
          <a:p>
            <a:pPr indent="457200"/>
            <a:r>
              <a:rPr lang="ru-RU">
                <a:cs typeface="Arial" charset="0"/>
              </a:rPr>
              <a:t>Рязанское высшее воздушно- десантное командное училище </a:t>
            </a:r>
          </a:p>
          <a:p>
            <a:pPr indent="457200"/>
            <a:r>
              <a:rPr lang="ru-RU">
                <a:cs typeface="Arial" charset="0"/>
              </a:rPr>
              <a:t>Тюменское высшее военно- инженерное командное училище </a:t>
            </a:r>
          </a:p>
          <a:p>
            <a:pPr indent="457200"/>
            <a:r>
              <a:rPr lang="ru-RU">
                <a:cs typeface="Arial" charset="0"/>
              </a:rPr>
              <a:t>Вольский военный институт материального обеспечения Военной академии материально-технического обеспечения им. генерала армии А.В. Хрулёва </a:t>
            </a:r>
          </a:p>
          <a:p>
            <a:pPr indent="457200"/>
            <a:r>
              <a:rPr lang="ru-RU">
                <a:cs typeface="Arial" charset="0"/>
              </a:rPr>
              <a:t>Новосибирское высшее военное командное училище </a:t>
            </a:r>
          </a:p>
        </p:txBody>
      </p:sp>
      <p:sp>
        <p:nvSpPr>
          <p:cNvPr id="16390" name="Прямоугольник 7"/>
          <p:cNvSpPr>
            <a:spLocks noChangeArrowheads="1"/>
          </p:cNvSpPr>
          <p:nvPr/>
        </p:nvSpPr>
        <p:spPr bwMode="auto">
          <a:xfrm>
            <a:off x="5222875" y="6280150"/>
            <a:ext cx="38417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i="1">
                <a:solidFill>
                  <a:srgbClr val="000000"/>
                </a:solidFill>
                <a:cs typeface="Arial" charset="0"/>
              </a:rPr>
              <a:t>*Перечень может быть изменен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990600" y="82550"/>
            <a:ext cx="10277475" cy="7715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+mn-cs"/>
              </a:rPr>
              <a:t>СПРАВОЧНАЯ ИНФОРМАЦИЯ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+mn-cs"/>
              </a:rPr>
              <a:t>В ПОМОЩЬ АБИТУРИЕНТУ </a:t>
            </a:r>
          </a:p>
        </p:txBody>
      </p:sp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01788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Прямоугольник 3"/>
          <p:cNvSpPr>
            <a:spLocks noChangeArrowheads="1"/>
          </p:cNvSpPr>
          <p:nvPr/>
        </p:nvSpPr>
        <p:spPr bwMode="auto">
          <a:xfrm>
            <a:off x="282575" y="936625"/>
            <a:ext cx="116046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cs typeface="Arial" charset="0"/>
              </a:rPr>
              <a:t>Управление военного образования Вооруженных Сил:</a:t>
            </a:r>
            <a:r>
              <a:rPr lang="ru-RU" sz="2000">
                <a:cs typeface="Arial" charset="0"/>
              </a:rPr>
              <a:t/>
            </a:r>
            <a:br>
              <a:rPr lang="ru-RU" sz="2000">
                <a:cs typeface="Arial" charset="0"/>
              </a:rPr>
            </a:br>
            <a:r>
              <a:rPr lang="ru-RU" sz="2000" i="1">
                <a:cs typeface="Arial" charset="0"/>
              </a:rPr>
              <a:t>полковник ХРОЛОВИЧ Вячеслав Геннадьевич, </a:t>
            </a:r>
          </a:p>
          <a:p>
            <a:pPr algn="ctr"/>
            <a:r>
              <a:rPr lang="ru-RU" sz="2000" i="1">
                <a:cs typeface="Arial" charset="0"/>
              </a:rPr>
              <a:t>заместитель начальника управления – начальник группы, тел.: 297-13-47</a:t>
            </a:r>
            <a:r>
              <a:rPr lang="ru-RU" sz="2000">
                <a:cs typeface="Arial" charset="0"/>
              </a:rPr>
              <a:t>.</a:t>
            </a:r>
          </a:p>
        </p:txBody>
      </p:sp>
      <p:pic>
        <p:nvPicPr>
          <p:cNvPr id="34820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01338" y="-42863"/>
            <a:ext cx="1528762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3307" y="2035663"/>
            <a:ext cx="2755899" cy="1864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34822" name="Прямоугольник 6"/>
          <p:cNvSpPr>
            <a:spLocks noChangeArrowheads="1"/>
          </p:cNvSpPr>
          <p:nvPr/>
        </p:nvSpPr>
        <p:spPr bwMode="auto">
          <a:xfrm>
            <a:off x="2997200" y="1855788"/>
            <a:ext cx="8890000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 algn="just"/>
            <a:endParaRPr lang="ru-RU" sz="1000">
              <a:ea typeface="Times New Roman" pitchFamily="18" charset="0"/>
              <a:cs typeface="Arial" charset="0"/>
            </a:endParaRPr>
          </a:p>
          <a:p>
            <a:pPr indent="449263" algn="just"/>
            <a:r>
              <a:rPr lang="ru-RU" b="1">
                <a:ea typeface="Times New Roman" pitchFamily="18" charset="0"/>
                <a:cs typeface="Arial" charset="0"/>
              </a:rPr>
              <a:t>Контрольные цифры приема в </a:t>
            </a:r>
            <a:r>
              <a:rPr lang="ru-RU" altLang="ru-RU" b="1">
                <a:ea typeface="Times New Roman" pitchFamily="18" charset="0"/>
                <a:cs typeface="Arial" charset="0"/>
              </a:rPr>
              <a:t>военные образовательные организации Министерства обороны Российской Федерации </a:t>
            </a:r>
            <a:r>
              <a:rPr lang="ru-RU" i="1">
                <a:ea typeface="Times New Roman" pitchFamily="18" charset="0"/>
                <a:cs typeface="Arial" charset="0"/>
              </a:rPr>
              <a:t>– </a:t>
            </a:r>
            <a:r>
              <a:rPr lang="ru-RU" altLang="ru-RU" b="1" i="1" u="sng">
                <a:solidFill>
                  <a:srgbClr val="003300"/>
                </a:solidFill>
                <a:ea typeface="Times New Roman" pitchFamily="18" charset="0"/>
                <a:cs typeface="Arial" charset="0"/>
              </a:rPr>
              <a:t>до 1 апреля </a:t>
            </a:r>
            <a:r>
              <a:rPr lang="ru-RU" altLang="ru-RU" i="1">
                <a:ea typeface="Times New Roman" pitchFamily="18" charset="0"/>
                <a:cs typeface="Arial" charset="0"/>
              </a:rPr>
              <a:t>публикуются на официальной Интернет портале Министерства обороны Республики Беларусь </a:t>
            </a:r>
            <a:r>
              <a:rPr lang="en-US" altLang="ru-RU" i="1">
                <a:ea typeface="Times New Roman" pitchFamily="18" charset="0"/>
                <a:cs typeface="Arial" charset="0"/>
              </a:rPr>
              <a:t>mil.by</a:t>
            </a:r>
            <a:r>
              <a:rPr lang="ru-RU" altLang="ru-RU">
                <a:ea typeface="Times New Roman" pitchFamily="18" charset="0"/>
                <a:cs typeface="Arial" charset="0"/>
              </a:rPr>
              <a:t>.</a:t>
            </a:r>
          </a:p>
          <a:p>
            <a:pPr indent="449263"/>
            <a:endParaRPr lang="ru-RU" sz="1000">
              <a:ea typeface="Times New Roman" pitchFamily="18" charset="0"/>
              <a:cs typeface="Arial" charset="0"/>
            </a:endParaRPr>
          </a:p>
          <a:p>
            <a:pPr indent="449263" algn="just"/>
            <a:r>
              <a:rPr lang="ru-RU" b="1">
                <a:ea typeface="Times New Roman" pitchFamily="18" charset="0"/>
                <a:cs typeface="Arial" charset="0"/>
              </a:rPr>
              <a:t>Предварительный перечень специальностей, на которые будет осуществляться набор в </a:t>
            </a:r>
            <a:r>
              <a:rPr lang="ru-RU" altLang="ru-RU" b="1">
                <a:ea typeface="Times New Roman" pitchFamily="18" charset="0"/>
                <a:cs typeface="Arial" charset="0"/>
              </a:rPr>
              <a:t>военные образовательные организации Министерства обороны Российской Федерации</a:t>
            </a:r>
            <a:r>
              <a:rPr lang="ru-RU" altLang="ru-RU">
                <a:ea typeface="Times New Roman" pitchFamily="18" charset="0"/>
                <a:cs typeface="Arial" charset="0"/>
              </a:rPr>
              <a:t>, </a:t>
            </a:r>
            <a:r>
              <a:rPr lang="ru-RU" i="1">
                <a:ea typeface="Times New Roman" pitchFamily="18" charset="0"/>
                <a:cs typeface="Arial" charset="0"/>
              </a:rPr>
              <a:t>– </a:t>
            </a:r>
            <a:r>
              <a:rPr lang="ru-RU" b="1" i="1" u="sng">
                <a:solidFill>
                  <a:srgbClr val="003300"/>
                </a:solidFill>
                <a:ea typeface="Times New Roman" pitchFamily="18" charset="0"/>
                <a:cs typeface="Arial" charset="0"/>
              </a:rPr>
              <a:t>с 25 декабря</a:t>
            </a:r>
            <a:r>
              <a:rPr lang="ru-RU" b="1" i="1">
                <a:solidFill>
                  <a:srgbClr val="003300"/>
                </a:solidFill>
                <a:ea typeface="Times New Roman" pitchFamily="18" charset="0"/>
                <a:cs typeface="Arial" charset="0"/>
              </a:rPr>
              <a:t> </a:t>
            </a:r>
            <a:r>
              <a:rPr lang="ru-RU" altLang="ru-RU" i="1">
                <a:ea typeface="Times New Roman" pitchFamily="18" charset="0"/>
                <a:cs typeface="Arial" charset="0"/>
              </a:rPr>
              <a:t>в военном комиссариате по месту жительства</a:t>
            </a:r>
            <a:r>
              <a:rPr lang="ru-RU" altLang="ru-RU">
                <a:ea typeface="Times New Roman" pitchFamily="18" charset="0"/>
                <a:cs typeface="Arial" charset="0"/>
              </a:rPr>
              <a:t>.  </a:t>
            </a:r>
            <a:endParaRPr lang="ru-RU">
              <a:ea typeface="Times New Roman" pitchFamily="18" charset="0"/>
              <a:cs typeface="Arial" charset="0"/>
            </a:endParaRPr>
          </a:p>
          <a:p>
            <a:pPr indent="449263"/>
            <a:endParaRPr lang="ru-RU" sz="1000">
              <a:ea typeface="Times New Roman" pitchFamily="18" charset="0"/>
              <a:cs typeface="Arial" charset="0"/>
            </a:endParaRPr>
          </a:p>
          <a:p>
            <a:pPr indent="449263" algn="just"/>
            <a:r>
              <a:rPr lang="ru-RU" b="1">
                <a:ea typeface="Times New Roman" pitchFamily="18" charset="0"/>
                <a:cs typeface="Arial" charset="0"/>
              </a:rPr>
              <a:t>Порядок приема в </a:t>
            </a:r>
            <a:r>
              <a:rPr lang="ru-RU" altLang="ru-RU" b="1">
                <a:ea typeface="Times New Roman" pitchFamily="18" charset="0"/>
                <a:cs typeface="Arial" charset="0"/>
              </a:rPr>
              <a:t>военные образовательные организации Министерства обороны Российской Федерации </a:t>
            </a:r>
            <a:r>
              <a:rPr lang="ru-RU" i="1">
                <a:ea typeface="Times New Roman" pitchFamily="18" charset="0"/>
                <a:cs typeface="Arial" charset="0"/>
              </a:rPr>
              <a:t>– </a:t>
            </a:r>
            <a:r>
              <a:rPr lang="ru-RU" altLang="ru-RU" b="1" i="1" u="sng">
                <a:solidFill>
                  <a:srgbClr val="003300"/>
                </a:solidFill>
                <a:ea typeface="Times New Roman" pitchFamily="18" charset="0"/>
                <a:cs typeface="Arial" charset="0"/>
              </a:rPr>
              <a:t>до </a:t>
            </a:r>
            <a:r>
              <a:rPr lang="ru-RU" altLang="ru-RU" b="1" i="1" u="sng">
                <a:solidFill>
                  <a:srgbClr val="003300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15 января</a:t>
            </a:r>
            <a:r>
              <a:rPr lang="ru-RU" altLang="ru-RU" b="1" i="1">
                <a:solidFill>
                  <a:srgbClr val="003300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 </a:t>
            </a:r>
            <a:r>
              <a:rPr lang="ru-RU" altLang="ru-RU" i="1">
                <a:ea typeface="Times New Roman" pitchFamily="18" charset="0"/>
                <a:cs typeface="Arial" charset="0"/>
              </a:rPr>
              <a:t>на официальной Интернет портале Министерства обороны Республики Беларусь </a:t>
            </a:r>
            <a:r>
              <a:rPr lang="en-US" altLang="ru-RU" i="1">
                <a:ea typeface="Times New Roman" pitchFamily="18" charset="0"/>
                <a:cs typeface="Arial" charset="0"/>
              </a:rPr>
              <a:t>mil.by</a:t>
            </a:r>
            <a:r>
              <a:rPr lang="ru-RU" altLang="ru-RU" i="1">
                <a:ea typeface="Times New Roman" pitchFamily="18" charset="0"/>
                <a:cs typeface="Arial" charset="0"/>
              </a:rPr>
              <a:t>.</a:t>
            </a:r>
            <a:endParaRPr lang="ru-RU" i="1">
              <a:ea typeface="Times New Roman" pitchFamily="18" charset="0"/>
              <a:cs typeface="Arial" charset="0"/>
            </a:endParaRPr>
          </a:p>
          <a:p>
            <a:pPr indent="449263" algn="just"/>
            <a:endParaRPr lang="ru-RU" sz="1000">
              <a:ea typeface="Times New Roman" pitchFamily="18" charset="0"/>
              <a:cs typeface="Arial" charset="0"/>
            </a:endParaRPr>
          </a:p>
          <a:p>
            <a:pPr indent="449263" algn="just"/>
            <a:r>
              <a:rPr lang="ru-RU" b="1">
                <a:ea typeface="Times New Roman" pitchFamily="18" charset="0"/>
                <a:cs typeface="Arial" charset="0"/>
              </a:rPr>
              <a:t>Информация о </a:t>
            </a:r>
            <a:r>
              <a:rPr lang="ru-RU" altLang="ru-RU" b="1">
                <a:ea typeface="Times New Roman" pitchFamily="18" charset="0"/>
                <a:cs typeface="Arial" charset="0"/>
              </a:rPr>
              <a:t>военных образовательных организациях Министерства обороны Российской Федерации – </a:t>
            </a:r>
            <a:r>
              <a:rPr lang="ru-RU" altLang="ru-RU" b="1" i="1" u="sng">
                <a:solidFill>
                  <a:srgbClr val="003300"/>
                </a:solidFill>
                <a:ea typeface="Times New Roman" pitchFamily="18" charset="0"/>
                <a:cs typeface="Arial" charset="0"/>
              </a:rPr>
              <a:t>на официальных сайтах</a:t>
            </a:r>
            <a:r>
              <a:rPr lang="ru-RU" altLang="ru-RU" b="1" i="1">
                <a:solidFill>
                  <a:srgbClr val="003300"/>
                </a:solidFill>
                <a:ea typeface="Times New Roman" pitchFamily="18" charset="0"/>
                <a:cs typeface="Arial" charset="0"/>
              </a:rPr>
              <a:t> </a:t>
            </a:r>
            <a:r>
              <a:rPr lang="ru-RU" altLang="ru-RU" i="1">
                <a:ea typeface="Times New Roman" pitchFamily="18" charset="0"/>
                <a:cs typeface="Arial" charset="0"/>
              </a:rPr>
              <a:t>учреждений.</a:t>
            </a:r>
            <a:endParaRPr lang="ru-RU" i="1">
              <a:ea typeface="Times New Roman" pitchFamily="18" charset="0"/>
              <a:cs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088" y="4186238"/>
            <a:ext cx="2932112" cy="14779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Поступление </a:t>
            </a:r>
            <a:r>
              <a:rPr lang="ru-RU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базе учреждения образования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«Военная академия Республики Беларусь»!</a:t>
            </a:r>
            <a:endParaRPr lang="ru-RU" alt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Прямоугольник 3"/>
          <p:cNvSpPr>
            <a:spLocks noChangeArrowheads="1"/>
          </p:cNvSpPr>
          <p:nvPr/>
        </p:nvSpPr>
        <p:spPr bwMode="auto">
          <a:xfrm>
            <a:off x="77788" y="6380163"/>
            <a:ext cx="88915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solidFill>
                <a:schemeClr val="bg1"/>
              </a:solidFill>
              <a:latin typeface="Montserrat Black"/>
            </a:endParaRPr>
          </a:p>
        </p:txBody>
      </p:sp>
      <p:pic>
        <p:nvPicPr>
          <p:cNvPr id="17411" name="Рисунок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36275" y="117475"/>
            <a:ext cx="1211263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Рисунок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" y="95250"/>
            <a:ext cx="7064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Box 13"/>
          <p:cNvSpPr txBox="1">
            <a:spLocks noChangeArrowheads="1"/>
          </p:cNvSpPr>
          <p:nvPr/>
        </p:nvSpPr>
        <p:spPr bwMode="auto">
          <a:xfrm>
            <a:off x="571500" y="1127125"/>
            <a:ext cx="112109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>
              <a:lnSpc>
                <a:spcPts val="1800"/>
              </a:lnSpc>
            </a:pPr>
            <a:r>
              <a:rPr lang="ru-RU" b="1" i="1">
                <a:solidFill>
                  <a:schemeClr val="bg1"/>
                </a:solidFill>
                <a:cs typeface="Arial" charset="0"/>
              </a:rPr>
              <a:t>Специальность обучения: </a:t>
            </a:r>
            <a:r>
              <a:rPr lang="ru-RU" i="1">
                <a:solidFill>
                  <a:schemeClr val="bg1"/>
                </a:solidFill>
                <a:cs typeface="Arial" charset="0"/>
              </a:rPr>
              <a:t>Применение подразделений и эксплуатация многоканальных телекоммуникационных систем.</a:t>
            </a:r>
          </a:p>
        </p:txBody>
      </p:sp>
      <p:pic>
        <p:nvPicPr>
          <p:cNvPr id="9" name="Рисунок 8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5323" y="2000984"/>
            <a:ext cx="5670892" cy="4586428"/>
          </a:xfrm>
          <a:prstGeom prst="roundRect">
            <a:avLst/>
          </a:prstGeom>
        </p:spPr>
      </p:pic>
      <p:sp>
        <p:nvSpPr>
          <p:cNvPr id="17415" name="Заголовок 1"/>
          <p:cNvSpPr txBox="1">
            <a:spLocks/>
          </p:cNvSpPr>
          <p:nvPr/>
        </p:nvSpPr>
        <p:spPr bwMode="auto">
          <a:xfrm>
            <a:off x="1038225" y="168275"/>
            <a:ext cx="102298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>
                <a:solidFill>
                  <a:schemeClr val="bg1"/>
                </a:solidFill>
              </a:rPr>
              <a:t>ВОЕННАЯ АКАДЕМИЯ СВЯЗИ </a:t>
            </a:r>
            <a:br>
              <a:rPr lang="ru-RU" sz="2800" b="1">
                <a:solidFill>
                  <a:schemeClr val="bg1"/>
                </a:solidFill>
              </a:rPr>
            </a:br>
            <a:r>
              <a:rPr lang="ru-RU" sz="2800" b="1">
                <a:solidFill>
                  <a:schemeClr val="bg1"/>
                </a:solidFill>
              </a:rPr>
              <a:t>ИМЕНИ С.М. БУДЕННОГО (г. Санкт-Петербург)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69871" y="2000984"/>
            <a:ext cx="2880000" cy="1920000"/>
          </a:xfrm>
          <a:prstGeom prst="round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6676" y="4339729"/>
            <a:ext cx="2880002" cy="1920001"/>
          </a:xfrm>
          <a:prstGeom prst="roundRect">
            <a:avLst/>
          </a:prstGeom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87837" y="2066601"/>
            <a:ext cx="2880002" cy="1920001"/>
          </a:xfrm>
          <a:prstGeom prst="round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01351" y="4351846"/>
            <a:ext cx="2880003" cy="1920002"/>
          </a:xfrm>
          <a:prstGeom prst="roundRect">
            <a:avLst/>
          </a:prstGeom>
        </p:spPr>
      </p:pic>
    </p:spTree>
  </p:cSld>
  <p:clrMapOvr>
    <a:masterClrMapping/>
  </p:clrMapOvr>
  <p:transition spd="slow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71500" y="1114425"/>
            <a:ext cx="112109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Специальности обучения: </a:t>
            </a:r>
          </a:p>
          <a:p>
            <a:pPr indent="7239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подразделений и эксплуатация комплексов тактических, оперативно-тактических ракет, РСЗО и специальных изделий.</a:t>
            </a:r>
          </a:p>
          <a:p>
            <a:pPr indent="7239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 подразделений артиллерии воздушно-десантных войск.</a:t>
            </a:r>
          </a:p>
        </p:txBody>
      </p:sp>
      <p:sp>
        <p:nvSpPr>
          <p:cNvPr id="18435" name="Заголовок 1"/>
          <p:cNvSpPr txBox="1">
            <a:spLocks/>
          </p:cNvSpPr>
          <p:nvPr/>
        </p:nvSpPr>
        <p:spPr bwMode="auto">
          <a:xfrm>
            <a:off x="1038225" y="168275"/>
            <a:ext cx="102298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>
                <a:solidFill>
                  <a:schemeClr val="bg1"/>
                </a:solidFill>
              </a:rPr>
              <a:t>МИХАЙЛОВСКАЯ ВОЕННАЯ </a:t>
            </a:r>
          </a:p>
          <a:p>
            <a:pPr algn="ctr" eaLnBrk="0" hangingPunct="0"/>
            <a:r>
              <a:rPr lang="ru-RU" sz="2800" b="1">
                <a:solidFill>
                  <a:schemeClr val="bg1"/>
                </a:solidFill>
              </a:rPr>
              <a:t>АРТИЛЛЕРИЙСКАЯ АКАДЕМИЯ (г. Санкт-Петербург)</a:t>
            </a:r>
          </a:p>
        </p:txBody>
      </p:sp>
      <p:pic>
        <p:nvPicPr>
          <p:cNvPr id="18436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88" y="17463"/>
            <a:ext cx="7620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10875" y="155575"/>
            <a:ext cx="1223963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3300" y="4357050"/>
            <a:ext cx="2880000" cy="1908000"/>
          </a:xfrm>
          <a:prstGeom prst="roundRect">
            <a:avLst/>
          </a:prstGeom>
        </p:spPr>
      </p:pic>
      <p:pic>
        <p:nvPicPr>
          <p:cNvPr id="1028" name="Picture 4" descr="С 25 июля стартует профессиональный отбор в Михайловскую военную  артиллерийскую академию - Михайловская военная артиллерийская академия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1650" y="2305050"/>
            <a:ext cx="5760000" cy="3960000"/>
          </a:xfrm>
          <a:prstGeom prst="roundRect">
            <a:avLst/>
          </a:prstGeom>
        </p:spPr>
      </p:pic>
      <p:pic>
        <p:nvPicPr>
          <p:cNvPr id="1030" name="Picture 6" descr="Михайловская военная артиллерийская академия отмечает 200-летний юбилей :  Министерство обороны Российской Федерации"/>
          <p:cNvPicPr preferRelativeResize="0"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83300" y="2301875"/>
            <a:ext cx="2880000" cy="1908000"/>
          </a:xfrm>
          <a:prstGeom prst="roundRect">
            <a:avLst/>
          </a:prstGeom>
        </p:spPr>
      </p:pic>
      <p:pic>
        <p:nvPicPr>
          <p:cNvPr id="1032" name="Picture 8" descr="Михайловская военная артиллерийская академия — Википедия"/>
          <p:cNvPicPr preferRelativeResize="0"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24950" y="2301875"/>
            <a:ext cx="2880000" cy="1908000"/>
          </a:xfrm>
          <a:prstGeom prst="roundRect">
            <a:avLst/>
          </a:prstGeom>
        </p:spPr>
      </p:pic>
      <p:pic>
        <p:nvPicPr>
          <p:cNvPr id="1034" name="Picture 10" descr="Михайловская военная артиллерийская академия отмечает 200-летний юбилей :  Министерство обороны Российской Федерации"/>
          <p:cNvPicPr preferRelativeResize="0"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150350" y="4357050"/>
            <a:ext cx="2880000" cy="1908000"/>
          </a:xfrm>
          <a:prstGeom prst="round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71500" y="1724025"/>
            <a:ext cx="112109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Специальности обучения:</a:t>
            </a:r>
          </a:p>
          <a:p>
            <a:pPr indent="7239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Эксплуатация средств дальней радионавигации авиации.</a:t>
            </a:r>
          </a:p>
          <a:p>
            <a:pPr indent="7239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и эксплуатация средств метеорологического и геофизического обеспечения авиации.</a:t>
            </a:r>
          </a:p>
        </p:txBody>
      </p:sp>
      <p:sp>
        <p:nvSpPr>
          <p:cNvPr id="19459" name="Заголовок 1"/>
          <p:cNvSpPr txBox="1">
            <a:spLocks/>
          </p:cNvSpPr>
          <p:nvPr/>
        </p:nvSpPr>
        <p:spPr bwMode="auto">
          <a:xfrm>
            <a:off x="809625" y="549275"/>
            <a:ext cx="10545763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1" algn="ctr" eaLnBrk="0" hangingPunct="0"/>
            <a:r>
              <a:rPr lang="ru-RU" sz="2800" b="1">
                <a:solidFill>
                  <a:schemeClr val="bg1"/>
                </a:solidFill>
              </a:rPr>
              <a:t>ВОЕННЫЙ УЧЕБНО-НАУЧНЫЙ ЦЕНТР ВОЕННО-ВОЗДУШНЫХ СИЛ ВОЕННО-ВОЗДУШНАЯ </a:t>
            </a:r>
            <a:br>
              <a:rPr lang="ru-RU" sz="2800" b="1">
                <a:solidFill>
                  <a:schemeClr val="bg1"/>
                </a:solidFill>
              </a:rPr>
            </a:br>
            <a:r>
              <a:rPr lang="ru-RU" sz="2800" b="1">
                <a:solidFill>
                  <a:schemeClr val="bg1"/>
                </a:solidFill>
              </a:rPr>
              <a:t>АКАДЕМИЯ ИМЕНИ ПРОФЕССОРА Н.Е. ЖУКОВСКОГО </a:t>
            </a:r>
            <a:br>
              <a:rPr lang="ru-RU" sz="2800" b="1">
                <a:solidFill>
                  <a:schemeClr val="bg1"/>
                </a:solidFill>
              </a:rPr>
            </a:br>
            <a:r>
              <a:rPr lang="ru-RU" sz="2800" b="1">
                <a:solidFill>
                  <a:schemeClr val="bg1"/>
                </a:solidFill>
              </a:rPr>
              <a:t>И Ю.А. ГАГАРИНА (г. Воронеж)</a:t>
            </a:r>
          </a:p>
        </p:txBody>
      </p:sp>
      <p:pic>
        <p:nvPicPr>
          <p:cNvPr id="6" name="Рисунок 5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6962" y="2735418"/>
            <a:ext cx="2880000" cy="1908000"/>
          </a:xfrm>
          <a:prstGeom prst="roundRect">
            <a:avLst/>
          </a:prstGeom>
        </p:spPr>
      </p:pic>
      <p:pic>
        <p:nvPicPr>
          <p:cNvPr id="8" name="Рисунок 7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6962" y="4768487"/>
            <a:ext cx="2880000" cy="1908000"/>
          </a:xfrm>
          <a:prstGeom prst="roundRect">
            <a:avLst/>
          </a:prstGeom>
        </p:spPr>
      </p:pic>
      <p:pic>
        <p:nvPicPr>
          <p:cNvPr id="19462" name="Рисунок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25" y="84138"/>
            <a:ext cx="736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Рисунок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901363" y="100013"/>
            <a:ext cx="1150937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Superinform Baby - ВОЕННЫЙ УЧЕБНО-НАУЧНЫЙ ЦЕНТР ВОЕННО-ВОЗДУШНЫХ СИЛ «ВОЕННО -ВОЗДУШНАЯ АКАДЕМИЯ ИМЕНИ ПРОФЕССОРА Н.Е. ЖУКОВСКОГО И Ю.А. ГАГАРИНА»"/>
          <p:cNvPicPr preferRelativeResize="0"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9533" y="2740663"/>
            <a:ext cx="5760000" cy="3960000"/>
          </a:xfrm>
          <a:prstGeom prst="roundRect">
            <a:avLst/>
          </a:prstGeom>
        </p:spPr>
      </p:pic>
      <p:pic>
        <p:nvPicPr>
          <p:cNvPr id="2054" name="Picture 6" descr="Осваивают беспилотники и совершенствуют оружие - KP.RU"/>
          <p:cNvPicPr preferRelativeResize="0"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83269" y="2729702"/>
            <a:ext cx="2880000" cy="1908000"/>
          </a:xfrm>
          <a:prstGeom prst="roundRect">
            <a:avLst/>
          </a:prstGeom>
        </p:spPr>
      </p:pic>
      <p:pic>
        <p:nvPicPr>
          <p:cNvPr id="2056" name="Picture 8" descr="Факультеты - Военный учебно-научный центр Военно-воздушных сил  «Военно-воздушная академия имени профессора Н.Е.Жуковского и Ю.А.Гагарина»"/>
          <p:cNvPicPr preferRelativeResize="0"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183270" y="4755864"/>
            <a:ext cx="2880000" cy="1908000"/>
          </a:xfrm>
          <a:prstGeom prst="round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extBox 1"/>
          <p:cNvSpPr txBox="1">
            <a:spLocks noChangeArrowheads="1"/>
          </p:cNvSpPr>
          <p:nvPr/>
        </p:nvSpPr>
        <p:spPr bwMode="auto">
          <a:xfrm>
            <a:off x="571500" y="1114425"/>
            <a:ext cx="11210925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>
              <a:lnSpc>
                <a:spcPts val="1800"/>
              </a:lnSpc>
            </a:pPr>
            <a:r>
              <a:rPr lang="ru-RU" b="1" i="1">
                <a:solidFill>
                  <a:schemeClr val="bg1"/>
                </a:solidFill>
                <a:cs typeface="Arial" charset="0"/>
              </a:rPr>
              <a:t>Специальность обучения: </a:t>
            </a:r>
            <a:r>
              <a:rPr lang="ru-RU" i="1">
                <a:solidFill>
                  <a:schemeClr val="bg1"/>
                </a:solidFill>
                <a:cs typeface="Arial" charset="0"/>
              </a:rPr>
              <a:t>Применение подразделений и эксплуатация стартового, технологического и энергетического оборудования зенитных ракетных систем противовоздушной обороны дальнего действия.</a:t>
            </a:r>
          </a:p>
        </p:txBody>
      </p:sp>
      <p:sp>
        <p:nvSpPr>
          <p:cNvPr id="20483" name="Заголовок 1"/>
          <p:cNvSpPr txBox="1">
            <a:spLocks/>
          </p:cNvSpPr>
          <p:nvPr/>
        </p:nvSpPr>
        <p:spPr bwMode="auto">
          <a:xfrm>
            <a:off x="1038225" y="168275"/>
            <a:ext cx="102298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800" b="1">
                <a:solidFill>
                  <a:schemeClr val="bg1"/>
                </a:solidFill>
              </a:rPr>
              <a:t>ЯРОСЛАВСКОЕ ВЫСШЕЕ ВОЕННОЕ УЧИЛИЩЕ ПРОТИВОВОЗДУШНОЙ ОБОРОНЫ</a:t>
            </a:r>
          </a:p>
        </p:txBody>
      </p:sp>
      <p:pic>
        <p:nvPicPr>
          <p:cNvPr id="20484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75" y="92075"/>
            <a:ext cx="728663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68025" y="104775"/>
            <a:ext cx="1173163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3150" y="4230600"/>
            <a:ext cx="2880000" cy="1908000"/>
          </a:xfrm>
          <a:prstGeom prst="roundRect">
            <a:avLst/>
          </a:prstGeom>
        </p:spPr>
      </p:pic>
      <p:sp>
        <p:nvSpPr>
          <p:cNvPr id="20487" name="AutoShape 2" descr="Ярославское высшее военное училище противовоздушной обороны - ЯВВУ ПВО -  Организация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488" name="AutoShape 4" descr="Ярославское высшее военное училище противовоздушной обороны - ЯВВУ ПВО -  Организация"/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489" name="AutoShape 6" descr="Ярославское высшее военное училище противовоздушной обороны - ЯВВУ ПВО -  Организация"/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490" name="AutoShape 8" descr="Ярославское высшее военное училище противовоздушной обороны - ЯВВУ ПВО -  Организация"/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491" name="AutoShape 10" descr="Ярославское высшее военное училище противовоздушной обороны - ЯВВУ ПВО -  Организация"/>
          <p:cNvSpPr>
            <a:spLocks noChangeAspect="1" noChangeArrowheads="1"/>
          </p:cNvSpPr>
          <p:nvPr/>
        </p:nvSpPr>
        <p:spPr bwMode="auto">
          <a:xfrm>
            <a:off x="6553200" y="3886200"/>
            <a:ext cx="266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492" name="AutoShape 12" descr="Ярославское высшее военное училище противовоздушной обороны - ЯВВУ ПВО -  Организация"/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3086" name="Picture 14" descr="Ярославское высшее военное училище противовоздушной обороны (ЯВВУ ПВО)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1574" y="2172900"/>
            <a:ext cx="5760000" cy="3960000"/>
          </a:xfrm>
          <a:prstGeom prst="roundRect">
            <a:avLst/>
          </a:prstGeom>
        </p:spPr>
      </p:pic>
      <p:pic>
        <p:nvPicPr>
          <p:cNvPr id="3088" name="Picture 16" descr="Ярославское высшее военное училище противовоздушной обороны : Министерство  обороны Российской Федерации"/>
          <p:cNvPicPr preferRelativeResize="0"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52978" y="4234128"/>
            <a:ext cx="2880000" cy="1908000"/>
          </a:xfrm>
          <a:prstGeom prst="roundRect">
            <a:avLst/>
          </a:prstGeom>
        </p:spPr>
      </p:pic>
      <p:pic>
        <p:nvPicPr>
          <p:cNvPr id="3090" name="Picture 18" descr="Курсанты Ярославского училища ПВО показали процесс заряжания «Панциря» -  ТРК Звезда Новости, 15.10.2021"/>
          <p:cNvPicPr preferRelativeResize="0"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28400" y="2195563"/>
            <a:ext cx="2880000" cy="1908000"/>
          </a:xfrm>
          <a:prstGeom prst="roundRect">
            <a:avLst/>
          </a:prstGeom>
        </p:spPr>
      </p:pic>
      <p:pic>
        <p:nvPicPr>
          <p:cNvPr id="3092" name="Picture 20" descr="Ярославское высшее военное училище противовоздушной обороны : Министерство  обороны Российской Федерации"/>
          <p:cNvPicPr preferRelativeResize="0"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53150" y="2195563"/>
            <a:ext cx="2880000" cy="1908000"/>
          </a:xfrm>
          <a:prstGeom prst="round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571500" y="1838325"/>
            <a:ext cx="112109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>
              <a:lnSpc>
                <a:spcPts val="1800"/>
              </a:lnSpc>
            </a:pPr>
            <a:r>
              <a:rPr lang="ru-RU" b="1" i="1">
                <a:solidFill>
                  <a:schemeClr val="bg1"/>
                </a:solidFill>
                <a:cs typeface="Arial" charset="0"/>
              </a:rPr>
              <a:t>Специальность обучения: </a:t>
            </a:r>
            <a:r>
              <a:rPr lang="ru-RU" i="1">
                <a:solidFill>
                  <a:schemeClr val="bg1"/>
                </a:solidFill>
                <a:cs typeface="Arial" charset="0"/>
              </a:rPr>
              <a:t>Летное применение авиационных комплексов истребительной авиации.</a:t>
            </a:r>
          </a:p>
        </p:txBody>
      </p:sp>
      <p:sp>
        <p:nvSpPr>
          <p:cNvPr id="21507" name="Заголовок 1"/>
          <p:cNvSpPr txBox="1">
            <a:spLocks/>
          </p:cNvSpPr>
          <p:nvPr/>
        </p:nvSpPr>
        <p:spPr bwMode="auto">
          <a:xfrm>
            <a:off x="392113" y="547688"/>
            <a:ext cx="112903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>
                <a:solidFill>
                  <a:schemeClr val="bg1"/>
                </a:solidFill>
              </a:rPr>
              <a:t>ФИЛИАЛ ВОЕННОГО УЧЕБНО-НАУЧНОГО ЦЕНТРА </a:t>
            </a:r>
          </a:p>
          <a:p>
            <a:pPr algn="ctr" eaLnBrk="0" hangingPunct="0"/>
            <a:r>
              <a:rPr lang="ru-RU" sz="2800" b="1">
                <a:solidFill>
                  <a:schemeClr val="bg1"/>
                </a:solidFill>
              </a:rPr>
              <a:t>ВОЕННО-ВОЗДУШНЫХ СИЛ «ВОЕННО-ВОЗДУШНАЯ</a:t>
            </a:r>
          </a:p>
          <a:p>
            <a:pPr algn="ctr" eaLnBrk="0" hangingPunct="0"/>
            <a:r>
              <a:rPr lang="ru-RU" sz="2800" b="1">
                <a:solidFill>
                  <a:schemeClr val="bg1"/>
                </a:solidFill>
              </a:rPr>
              <a:t>АКАДЕМИЯ ИМЕНИ ПРОФЕССОРА Н.Е. ЖУКОВСКОГО </a:t>
            </a:r>
            <a:br>
              <a:rPr lang="ru-RU" sz="2800" b="1">
                <a:solidFill>
                  <a:schemeClr val="bg1"/>
                </a:solidFill>
              </a:rPr>
            </a:br>
            <a:r>
              <a:rPr lang="ru-RU" sz="2800" b="1">
                <a:solidFill>
                  <a:schemeClr val="bg1"/>
                </a:solidFill>
              </a:rPr>
              <a:t>И Ю.А. ГАГАРИНА» (г. Челябинск)</a:t>
            </a:r>
          </a:p>
        </p:txBody>
      </p:sp>
      <p:pic>
        <p:nvPicPr>
          <p:cNvPr id="21508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0" y="44450"/>
            <a:ext cx="733425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74388" y="119063"/>
            <a:ext cx="1081087" cy="66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9626" y="2559349"/>
            <a:ext cx="5760000" cy="3960000"/>
          </a:xfrm>
          <a:prstGeom prst="roundRect">
            <a:avLst/>
          </a:prstGeom>
        </p:spPr>
      </p:pic>
      <p:pic>
        <p:nvPicPr>
          <p:cNvPr id="4100" name="Picture 4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9524" y="4596584"/>
            <a:ext cx="2880000" cy="1908000"/>
          </a:xfrm>
          <a:prstGeom prst="roundRect">
            <a:avLst/>
          </a:prstGeom>
        </p:spPr>
      </p:pic>
      <p:pic>
        <p:nvPicPr>
          <p:cNvPr id="4102" name="Picture 6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6962" y="2549454"/>
            <a:ext cx="2880000" cy="1908000"/>
          </a:xfrm>
          <a:prstGeom prst="roundRect">
            <a:avLst/>
          </a:prstGeom>
        </p:spPr>
      </p:pic>
      <p:pic>
        <p:nvPicPr>
          <p:cNvPr id="4104" name="Picture 8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84481" y="2557638"/>
            <a:ext cx="2880000" cy="1908000"/>
          </a:xfrm>
          <a:prstGeom prst="roundRect">
            <a:avLst/>
          </a:prstGeom>
        </p:spPr>
      </p:pic>
      <p:pic>
        <p:nvPicPr>
          <p:cNvPr id="4108" name="Picture 12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84481" y="4596584"/>
            <a:ext cx="2880000" cy="1908000"/>
          </a:xfrm>
          <a:prstGeom prst="round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71500" y="1114425"/>
            <a:ext cx="11210925" cy="1939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Специальности обучения: </a:t>
            </a:r>
            <a:endParaRPr lang="ru-RU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7239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Аэрокосмическая фототопография. Астрономогеодезия. Геоинформационная картография.</a:t>
            </a:r>
          </a:p>
          <a:p>
            <a:pPr indent="7239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и эксплуатация наземных средств радиоэлектронной разведки и космических комплексов (технический анализ).</a:t>
            </a:r>
          </a:p>
          <a:p>
            <a:pPr indent="7239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Электронные и оптико-электронные приборы и системы специального назначения.</a:t>
            </a:r>
          </a:p>
          <a:p>
            <a:pPr indent="7239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Инфокоммуникационные технологии и системы специальной связи.</a:t>
            </a:r>
          </a:p>
          <a:p>
            <a:pPr indent="7239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Радиотехнические системы и комплексы сбора и обработки информации.</a:t>
            </a:r>
          </a:p>
          <a:p>
            <a:pPr indent="7239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и эксплуатация автоматизированных систем специального назначения.</a:t>
            </a:r>
          </a:p>
        </p:txBody>
      </p:sp>
      <p:sp>
        <p:nvSpPr>
          <p:cNvPr id="22531" name="Заголовок 1"/>
          <p:cNvSpPr txBox="1">
            <a:spLocks/>
          </p:cNvSpPr>
          <p:nvPr/>
        </p:nvSpPr>
        <p:spPr bwMode="auto">
          <a:xfrm>
            <a:off x="1038225" y="168275"/>
            <a:ext cx="102298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>
                <a:solidFill>
                  <a:schemeClr val="bg1"/>
                </a:solidFill>
              </a:rPr>
              <a:t>ВОЕННО-КОСМИЧЕСКАЯ АКАДЕМИЯ </a:t>
            </a:r>
            <a:br>
              <a:rPr lang="ru-RU" sz="2800" b="1">
                <a:solidFill>
                  <a:schemeClr val="bg1"/>
                </a:solidFill>
              </a:rPr>
            </a:br>
            <a:r>
              <a:rPr lang="ru-RU" sz="2800" b="1">
                <a:solidFill>
                  <a:schemeClr val="bg1"/>
                </a:solidFill>
              </a:rPr>
              <a:t>ИМЕНИ. А.Ф. МОЖАЙСКОГО (г. Санкт-Петербург)</a:t>
            </a:r>
          </a:p>
        </p:txBody>
      </p:sp>
      <p:pic>
        <p:nvPicPr>
          <p:cNvPr id="22532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688"/>
            <a:ext cx="900113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66450" y="53975"/>
            <a:ext cx="122555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Изображение7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336000" y="3105748"/>
            <a:ext cx="5760000" cy="3600000"/>
          </a:xfrm>
          <a:prstGeom prst="roundRect">
            <a:avLst/>
          </a:prstGeom>
        </p:spPr>
      </p:pic>
      <p:pic>
        <p:nvPicPr>
          <p:cNvPr id="13" name="Изображение8"/>
          <p:cNvPicPr preferRelativeResize="0"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32000" y="4905748"/>
            <a:ext cx="2608300" cy="1728000"/>
          </a:xfrm>
          <a:prstGeom prst="roundRect">
            <a:avLst/>
          </a:prstGeom>
        </p:spPr>
      </p:pic>
      <p:pic>
        <p:nvPicPr>
          <p:cNvPr id="5122" name="Picture 2" descr="Военно-космическая академия имени А.Ф. Можайского имеет свою группировку  учебных малых космических аппаратов : Министерство обороны Российской  Федерации"/>
          <p:cNvPicPr preferRelativeResize="0"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32000" y="3105748"/>
            <a:ext cx="2608300" cy="1728000"/>
          </a:xfrm>
          <a:prstGeom prst="roundRect">
            <a:avLst/>
          </a:prstGeom>
        </p:spPr>
      </p:pic>
      <p:pic>
        <p:nvPicPr>
          <p:cNvPr id="5124" name="Picture 4" descr="Военно-космической академии им. А.Ф. Можайского исполнилось 307 лет -  ВОЕННЫЙ ПОРТАЛ"/>
          <p:cNvPicPr preferRelativeResize="0"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73660" y="4947967"/>
            <a:ext cx="2608300" cy="1728000"/>
          </a:xfrm>
          <a:prstGeom prst="roundRect">
            <a:avLst/>
          </a:prstGeom>
        </p:spPr>
      </p:pic>
      <p:pic>
        <p:nvPicPr>
          <p:cNvPr id="5126" name="Picture 6" descr="У выпускников НАО есть возможность поступить в Военно-космическую академию  имени А. Ф. Можайского » Новости Нарьян-Мара сегодня – Последние события в  НАО – Информационное агентство NAO24.RU"/>
          <p:cNvPicPr preferRelativeResize="0"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173660" y="3105748"/>
            <a:ext cx="2608300" cy="1728000"/>
          </a:xfrm>
          <a:prstGeom prst="round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71500" y="1114425"/>
            <a:ext cx="11210925" cy="124618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Специальности обучения: </a:t>
            </a:r>
            <a:endParaRPr lang="ru-RU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7239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Эксплуатация средств анализа и обработки радиосигналов. </a:t>
            </a:r>
          </a:p>
          <a:p>
            <a:pPr indent="7239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Эксплуатация средств радиоперехвата и местоопределения радиоэлектронной разведки.</a:t>
            </a:r>
          </a:p>
          <a:p>
            <a:pPr indent="7239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и эксплуатация средств специальной радиосвязи.</a:t>
            </a:r>
          </a:p>
          <a:p>
            <a:pPr indent="7239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Информационная безопасность автоматизированных систем.</a:t>
            </a:r>
          </a:p>
        </p:txBody>
      </p:sp>
      <p:sp>
        <p:nvSpPr>
          <p:cNvPr id="23555" name="Заголовок 1"/>
          <p:cNvSpPr txBox="1">
            <a:spLocks/>
          </p:cNvSpPr>
          <p:nvPr/>
        </p:nvSpPr>
        <p:spPr bwMode="auto">
          <a:xfrm>
            <a:off x="1038225" y="168275"/>
            <a:ext cx="102298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>
                <a:solidFill>
                  <a:schemeClr val="bg1"/>
                </a:solidFill>
              </a:rPr>
              <a:t>ВОЕННЫЙ ОРДЕНА ЖУКОВА УНИВЕРСИТЕТ РАДИОЭЛЕКТРОНИКИ (г. Череповец)</a:t>
            </a:r>
          </a:p>
        </p:txBody>
      </p:sp>
      <p:pic>
        <p:nvPicPr>
          <p:cNvPr id="23556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17225" y="66675"/>
            <a:ext cx="1223963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66675"/>
            <a:ext cx="681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32164" y="4621026"/>
            <a:ext cx="2880000" cy="1920000"/>
          </a:xfrm>
          <a:prstGeom prst="roundRect">
            <a:avLst/>
          </a:prstGeom>
        </p:spPr>
      </p:pic>
      <p:pic>
        <p:nvPicPr>
          <p:cNvPr id="12" name="Изображение20"/>
          <p:cNvPicPr preferRelativeResize="0"/>
          <p:nvPr/>
        </p:nvPicPr>
        <p:blipFill>
          <a:blip r:embed="rId6"/>
          <a:srcRect/>
          <a:stretch>
            <a:fillRect/>
          </a:stretch>
        </p:blipFill>
        <p:spPr>
          <a:xfrm>
            <a:off x="257815" y="2543741"/>
            <a:ext cx="5760000" cy="3960000"/>
          </a:xfrm>
          <a:prstGeom prst="round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2609754"/>
            <a:ext cx="2796073" cy="1864049"/>
          </a:xfrm>
          <a:prstGeom prst="roundRect">
            <a:avLst/>
          </a:prstGeom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54185" y="2645341"/>
            <a:ext cx="2880000" cy="1920000"/>
          </a:xfrm>
          <a:prstGeom prst="roundRect">
            <a:avLst/>
          </a:prstGeom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98246" y="4669245"/>
            <a:ext cx="2807672" cy="1871781"/>
          </a:xfrm>
          <a:prstGeom prst="round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</TotalTime>
  <Words>908</Words>
  <Application>Microsoft Office PowerPoint</Application>
  <PresentationFormat>Произвольный</PresentationFormat>
  <Paragraphs>126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 Light</vt:lpstr>
      <vt:lpstr>Calibri</vt:lpstr>
      <vt:lpstr>Montserrat Black</vt:lpstr>
      <vt:lpstr>Times New Roman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Х</cp:lastModifiedBy>
  <cp:revision>97</cp:revision>
  <dcterms:created xsi:type="dcterms:W3CDTF">2023-10-20T19:19:37Z</dcterms:created>
  <dcterms:modified xsi:type="dcterms:W3CDTF">2022-12-28T05:57:59Z</dcterms:modified>
</cp:coreProperties>
</file>