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87" r:id="rId2"/>
    <p:sldId id="397" r:id="rId3"/>
    <p:sldId id="395" r:id="rId4"/>
    <p:sldId id="258" r:id="rId5"/>
    <p:sldId id="396" r:id="rId6"/>
    <p:sldId id="392" r:id="rId7"/>
    <p:sldId id="406" r:id="rId8"/>
    <p:sldId id="401" r:id="rId9"/>
    <p:sldId id="402" r:id="rId10"/>
    <p:sldId id="404" r:id="rId11"/>
    <p:sldId id="403" r:id="rId12"/>
    <p:sldId id="398" r:id="rId13"/>
    <p:sldId id="400" r:id="rId14"/>
    <p:sldId id="405" r:id="rId15"/>
    <p:sldId id="399" r:id="rId16"/>
    <p:sldId id="389" r:id="rId17"/>
    <p:sldId id="424" r:id="rId18"/>
    <p:sldId id="426" r:id="rId1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CC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1" y="-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0EF5B06-68EF-43F8-B7A8-3B42C92E8F81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967348E-9669-465E-95BF-E45598FAF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8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56038" y="9448800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3" rIns="92129" bIns="46063" anchor="b"/>
          <a:lstStyle/>
          <a:p>
            <a:pPr algn="r" defTabSz="925513"/>
            <a:fld id="{9C5B4A5E-2999-4B27-A571-61D4525A6E42}" type="slidenum">
              <a:rPr lang="ru-RU" altLang="ru-RU" sz="1200">
                <a:solidFill>
                  <a:srgbClr val="000000"/>
                </a:solidFill>
              </a:rPr>
              <a:pPr algn="r" defTabSz="925513"/>
              <a:t>18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6125"/>
            <a:ext cx="6635750" cy="3733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184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51941-0445-471E-8C90-65B72EFF03C4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4D9A6-C0B1-4374-BA30-EB4A7AC674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BEF7-F3F8-4406-BBFD-F6255C7D0778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172F9-191F-45AB-A8EB-45C298C7B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87EB3-9EA6-45BC-8E3D-E9983CE5CD6A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A438D-D2F4-494E-8DCC-504E62537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2CCB1-AC17-4FBD-856A-80EDC3E3707D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BA43A-35AB-443C-9C4D-0D27B4EA4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72A5C-1BEF-4A7E-9809-256CD6D7181D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F36FD-4E8C-437E-9425-1F5FB4C30D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0F074-5831-41D1-A93A-B4E57F077FCB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FFA98-B82D-4653-BAB0-8A829B08C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B59FA-380F-4445-B301-207291FF4280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90F80-D0C5-4E04-A138-BA21449283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30B5-178D-4E04-9EED-DC9DFB72D6CA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31587-8371-4B28-B723-FA03F2FAE6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243BF-575E-4844-91C5-DAA74FE3E1A4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B0170-DDC0-467F-AD4F-AAEE945B6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E1F51-C9E6-4DAA-9BC3-0CCD8E9CF0B0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9D718-2FB7-4E91-BFD3-B2A3BB768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7067-6E11-49F5-894B-CAD147DCE07B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8CB0B-32D6-4900-A964-48B9278BFA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482A27-2602-44B6-9D77-2D72E760A93F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9FC045-7546-4692-933A-B53673E2B2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52.png"/><Relationship Id="rId7" Type="http://schemas.openxmlformats.org/officeDocument/2006/relationships/image" Target="../media/image91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hyperlink" Target="https://www.mil.by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104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jpeg"/><Relationship Id="rId5" Type="http://schemas.openxmlformats.org/officeDocument/2006/relationships/image" Target="../media/image105.png"/><Relationship Id="rId10" Type="http://schemas.openxmlformats.org/officeDocument/2006/relationships/image" Target="../media/image110.jpeg"/><Relationship Id="rId4" Type="http://schemas.openxmlformats.org/officeDocument/2006/relationships/image" Target="../media/image1.pn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2"/>
          <p:cNvSpPr>
            <a:spLocks noChangeArrowheads="1"/>
          </p:cNvSpPr>
          <p:nvPr/>
        </p:nvSpPr>
        <p:spPr bwMode="auto">
          <a:xfrm>
            <a:off x="266700" y="1073150"/>
            <a:ext cx="11637963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Военный университет радиоэлектроники (г. ЧЕРЕПОВЕЦ</a:t>
            </a:r>
            <a:r>
              <a:rPr lang="ru-RU" dirty="0" smtClean="0">
                <a:cs typeface="Arial" charset="0"/>
              </a:rPr>
              <a:t>). 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Филиал военного учебно-научного центра военно-воздушных сил «Военно-воздушная академия» (г. ЧЕЛЯБИНСК</a:t>
            </a:r>
            <a:r>
              <a:rPr lang="ru-RU" dirty="0" smtClean="0">
                <a:cs typeface="Arial" charset="0"/>
              </a:rPr>
              <a:t>).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Военная академия связи (г. САНКТ- ПЕТЕРБУРГ</a:t>
            </a:r>
            <a:r>
              <a:rPr lang="ru-RU" dirty="0" smtClean="0">
                <a:cs typeface="Arial" charset="0"/>
              </a:rPr>
              <a:t>). 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Военно-космическая академия им. А.Ф. Можайского (г. САНКТ- ПЕТЕРБУРГ</a:t>
            </a:r>
            <a:r>
              <a:rPr lang="ru-RU" dirty="0" smtClean="0">
                <a:cs typeface="Arial" charset="0"/>
              </a:rPr>
              <a:t>). 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Михайловская военная артиллерийская академия (г. САНКТ- ПЕТЕРБУРГ</a:t>
            </a:r>
            <a:r>
              <a:rPr lang="ru-RU" dirty="0" smtClean="0">
                <a:cs typeface="Arial" charset="0"/>
              </a:rPr>
              <a:t>). 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Военный учебно-научный центр военно-воздушных сил «Военно-воздушная академия </a:t>
            </a:r>
            <a:r>
              <a:rPr lang="ru-RU" dirty="0" smtClean="0">
                <a:cs typeface="Arial" charset="0"/>
              </a:rPr>
              <a:t/>
            </a:r>
            <a:br>
              <a:rPr lang="ru-RU" dirty="0" smtClean="0">
                <a:cs typeface="Arial" charset="0"/>
              </a:rPr>
            </a:br>
            <a:r>
              <a:rPr lang="ru-RU" dirty="0" smtClean="0">
                <a:cs typeface="Arial" charset="0"/>
              </a:rPr>
              <a:t>им</a:t>
            </a:r>
            <a:r>
              <a:rPr lang="ru-RU" dirty="0">
                <a:cs typeface="Arial" charset="0"/>
              </a:rPr>
              <a:t>. профессора Н.Е. Жуковского и Ю.А. Гагарина» (г. ВОРОНЕЖ</a:t>
            </a:r>
            <a:r>
              <a:rPr lang="ru-RU" dirty="0" smtClean="0">
                <a:cs typeface="Arial" charset="0"/>
              </a:rPr>
              <a:t>). 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Военно-медицинская академия (г. САНКТ- ПЕТЕРБУРГ</a:t>
            </a:r>
            <a:r>
              <a:rPr lang="ru-RU" dirty="0" smtClean="0">
                <a:cs typeface="Arial" charset="0"/>
              </a:rPr>
              <a:t>). 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Филиал военной академии материально- технического обеспечения (г. ПЕНЗА</a:t>
            </a:r>
            <a:r>
              <a:rPr lang="ru-RU" dirty="0" smtClean="0">
                <a:cs typeface="Arial" charset="0"/>
              </a:rPr>
              <a:t>). 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Военный институт (железнодорожных войск и военных сообщений) Военной академии материально-технического обеспечения (г. ПЕТРОДВОРЕЦ</a:t>
            </a:r>
            <a:r>
              <a:rPr lang="ru-RU" dirty="0" smtClean="0">
                <a:cs typeface="Arial" charset="0"/>
              </a:rPr>
              <a:t>). </a:t>
            </a:r>
          </a:p>
          <a:p>
            <a:pPr marL="446088" indent="-446088">
              <a:buFont typeface="+mj-lt"/>
              <a:buAutoNum type="arabicPeriod"/>
            </a:pPr>
            <a:r>
              <a:rPr lang="ru-RU" dirty="0" smtClean="0">
                <a:cs typeface="Arial" charset="0"/>
              </a:rPr>
              <a:t>Военный </a:t>
            </a:r>
            <a:r>
              <a:rPr lang="ru-RU" dirty="0">
                <a:cs typeface="Arial" charset="0"/>
              </a:rPr>
              <a:t>институт (военных дирижеров) военного университета (г. МОСКВА</a:t>
            </a:r>
            <a:r>
              <a:rPr lang="ru-RU" dirty="0" smtClean="0">
                <a:cs typeface="Arial" charset="0"/>
              </a:rPr>
              <a:t>). 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Рязанское высшее воздушно- десантное командное </a:t>
            </a:r>
            <a:r>
              <a:rPr lang="ru-RU" dirty="0" smtClean="0">
                <a:cs typeface="Arial" charset="0"/>
              </a:rPr>
              <a:t>училище.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Тюменское высшее военно- инженерное командное </a:t>
            </a:r>
            <a:r>
              <a:rPr lang="ru-RU" dirty="0" smtClean="0">
                <a:cs typeface="Arial" charset="0"/>
              </a:rPr>
              <a:t>училище. 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 err="1">
                <a:cs typeface="Arial" charset="0"/>
              </a:rPr>
              <a:t>Вольский</a:t>
            </a:r>
            <a:r>
              <a:rPr lang="ru-RU" dirty="0">
                <a:cs typeface="Arial" charset="0"/>
              </a:rPr>
              <a:t> военный институт материального обеспечения Военной академии </a:t>
            </a:r>
            <a:r>
              <a:rPr lang="ru-RU" dirty="0" smtClean="0">
                <a:cs typeface="Arial" charset="0"/>
              </a:rPr>
              <a:t/>
            </a:r>
            <a:br>
              <a:rPr lang="ru-RU" dirty="0" smtClean="0">
                <a:cs typeface="Arial" charset="0"/>
              </a:rPr>
            </a:br>
            <a:r>
              <a:rPr lang="ru-RU" dirty="0" smtClean="0">
                <a:cs typeface="Arial" charset="0"/>
              </a:rPr>
              <a:t>материально-технического </a:t>
            </a:r>
            <a:r>
              <a:rPr lang="ru-RU" dirty="0">
                <a:cs typeface="Arial" charset="0"/>
              </a:rPr>
              <a:t>обеспечения им. генерала армии А.В. </a:t>
            </a:r>
            <a:r>
              <a:rPr lang="ru-RU" dirty="0" err="1" smtClean="0">
                <a:cs typeface="Arial" charset="0"/>
              </a:rPr>
              <a:t>Хрулёва</a:t>
            </a:r>
            <a:r>
              <a:rPr lang="ru-RU" dirty="0" smtClean="0">
                <a:cs typeface="Arial" charset="0"/>
              </a:rPr>
              <a:t>. </a:t>
            </a:r>
            <a:endParaRPr lang="ru-RU" dirty="0">
              <a:cs typeface="Arial" charset="0"/>
            </a:endParaRPr>
          </a:p>
          <a:p>
            <a:pPr marL="446088" indent="-446088">
              <a:buFont typeface="+mj-lt"/>
              <a:buAutoNum type="arabicPeriod"/>
            </a:pPr>
            <a:r>
              <a:rPr lang="ru-RU" dirty="0">
                <a:cs typeface="Arial" charset="0"/>
              </a:rPr>
              <a:t>Новосибирское высшее военное командное </a:t>
            </a:r>
            <a:r>
              <a:rPr lang="ru-RU" dirty="0" smtClean="0">
                <a:cs typeface="Arial" charset="0"/>
              </a:rPr>
              <a:t>училище. </a:t>
            </a:r>
            <a:endParaRPr lang="ru-RU" dirty="0">
              <a:cs typeface="Arial" charset="0"/>
            </a:endParaRP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017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1"/>
          <p:cNvSpPr txBox="1">
            <a:spLocks/>
          </p:cNvSpPr>
          <p:nvPr/>
        </p:nvSpPr>
        <p:spPr bwMode="auto">
          <a:xfrm>
            <a:off x="990600" y="82550"/>
            <a:ext cx="10277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600" b="1">
                <a:solidFill>
                  <a:srgbClr val="C00000"/>
                </a:solidFill>
              </a:rPr>
              <a:t>ВОЕННЫЕ ОБРАЗОВАТЕЛЬНЫЕ ОРГАНИЗАЦИИ МИНИСТЕРСТВА ОБОРОНЫ РОССИЙСКОЙ ФЕДЕРАЦИИ</a:t>
            </a:r>
            <a:endParaRPr lang="ru-RU" sz="2600" b="1">
              <a:solidFill>
                <a:srgbClr val="C00000"/>
              </a:solidFill>
            </a:endParaRPr>
          </a:p>
        </p:txBody>
      </p:sp>
      <p:pic>
        <p:nvPicPr>
          <p:cNvPr id="16388" name="Рисунок 5"/>
          <p:cNvPicPr>
            <a:picLocks noChangeAspect="1"/>
          </p:cNvPicPr>
          <p:nvPr/>
        </p:nvPicPr>
        <p:blipFill>
          <a:blip r:embed="rId3"/>
          <a:srcRect l="12006" t="618" r="11333" b="25888"/>
          <a:stretch>
            <a:fillRect/>
          </a:stretch>
        </p:blipFill>
        <p:spPr bwMode="auto">
          <a:xfrm>
            <a:off x="9057008" y="4515736"/>
            <a:ext cx="2992969" cy="203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114425"/>
            <a:ext cx="11210925" cy="12464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подразделений по восстановлению и строительству искусственных сооружений на железных дорогах.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подразделений механизации восстановления и строительства железных дорог.</a:t>
            </a:r>
          </a:p>
        </p:txBody>
      </p:sp>
      <p:sp>
        <p:nvSpPr>
          <p:cNvPr id="30723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ВОЕННЫЙ ИНСТИТУТ ЖЕЛЕЗНОДОРОЖНЫХ </a:t>
            </a:r>
          </a:p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ВОЙСК И ВОЕННЫХ СООБЩЕНИЙ (г. Петродворец)</a:t>
            </a:r>
          </a:p>
        </p:txBody>
      </p:sp>
      <p:pic>
        <p:nvPicPr>
          <p:cNvPr id="3072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5"/>
          <p:cNvPicPr>
            <a:picLocks noChangeAspect="1"/>
          </p:cNvPicPr>
          <p:nvPr/>
        </p:nvPicPr>
        <p:blipFill>
          <a:blip r:embed="rId3"/>
          <a:srcRect l="14970" r="11081"/>
          <a:stretch>
            <a:fillRect/>
          </a:stretch>
        </p:blipFill>
        <p:spPr bwMode="auto">
          <a:xfrm>
            <a:off x="11258550" y="74613"/>
            <a:ext cx="9017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26300" y="2308583"/>
            <a:ext cx="2880000" cy="1908000"/>
          </a:xfrm>
          <a:prstGeom prst="roundRect">
            <a:avLst/>
          </a:prstGeom>
        </p:spPr>
      </p:pic>
      <p:pic>
        <p:nvPicPr>
          <p:cNvPr id="12" name="Изображение18"/>
          <p:cNvPicPr preferRelativeResize="0"/>
          <p:nvPr/>
        </p:nvPicPr>
        <p:blipFill rotWithShape="1">
          <a:blip r:embed="rId5"/>
          <a:srcRect l="9871" r="12077" b="30336"/>
          <a:stretch/>
        </p:blipFill>
        <p:spPr>
          <a:xfrm>
            <a:off x="241300" y="2295886"/>
            <a:ext cx="5760000" cy="3960000"/>
          </a:xfrm>
          <a:prstGeom prst="roundRect">
            <a:avLst/>
          </a:prstGeom>
        </p:spPr>
      </p:pic>
      <p:pic>
        <p:nvPicPr>
          <p:cNvPr id="14" name="Изображение12"/>
          <p:cNvPicPr preferRelativeResize="0"/>
          <p:nvPr/>
        </p:nvPicPr>
        <p:blipFill>
          <a:blip r:embed="rId6"/>
          <a:srcRect/>
          <a:stretch>
            <a:fillRect/>
          </a:stretch>
        </p:blipFill>
        <p:spPr>
          <a:xfrm>
            <a:off x="9128400" y="2290855"/>
            <a:ext cx="2880000" cy="1908000"/>
          </a:xfrm>
          <a:prstGeom prst="roundRect">
            <a:avLst/>
          </a:prstGeom>
        </p:spPr>
      </p:pic>
      <p:pic>
        <p:nvPicPr>
          <p:cNvPr id="16" name="Изображение14"/>
          <p:cNvPicPr preferRelativeResize="0"/>
          <p:nvPr/>
        </p:nvPicPr>
        <p:blipFill>
          <a:blip r:embed="rId7"/>
          <a:srcRect/>
          <a:stretch>
            <a:fillRect/>
          </a:stretch>
        </p:blipFill>
        <p:spPr>
          <a:xfrm>
            <a:off x="6126300" y="4347887"/>
            <a:ext cx="2880000" cy="1908000"/>
          </a:xfrm>
          <a:prstGeom prst="round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09994" y="4347887"/>
            <a:ext cx="2798406" cy="1865604"/>
          </a:xfrm>
          <a:prstGeom prst="round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571500" y="1114425"/>
            <a:ext cx="112109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dirty="0">
                <a:solidFill>
                  <a:srgbClr val="000066"/>
                </a:solidFill>
                <a:cs typeface="Arial" charset="0"/>
              </a:rPr>
              <a:t>Специальность </a:t>
            </a:r>
            <a:r>
              <a:rPr lang="ru-RU" b="1" dirty="0" smtClean="0">
                <a:solidFill>
                  <a:srgbClr val="000066"/>
                </a:solidFill>
                <a:cs typeface="Arial" charset="0"/>
              </a:rPr>
              <a:t>обучения </a:t>
            </a:r>
            <a:r>
              <a:rPr lang="ru-RU" b="1" dirty="0"/>
              <a:t>– </a:t>
            </a:r>
            <a:r>
              <a:rPr lang="ru-RU" b="1" dirty="0" smtClean="0">
                <a:cs typeface="Arial" charset="0"/>
              </a:rPr>
              <a:t>Дирижирование </a:t>
            </a:r>
            <a:r>
              <a:rPr lang="ru-RU" b="1" dirty="0">
                <a:cs typeface="Arial" charset="0"/>
              </a:rPr>
              <a:t>военно-духовым оркестром.</a:t>
            </a:r>
          </a:p>
        </p:txBody>
      </p:sp>
      <p:sp>
        <p:nvSpPr>
          <p:cNvPr id="29699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ВОЕННЫЙ ИНСТИТУТ ВОЕННЫХ </a:t>
            </a:r>
          </a:p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ДИРИЖЕРОВ (г. Москва)</a:t>
            </a:r>
          </a:p>
        </p:txBody>
      </p:sp>
      <p:pic>
        <p:nvPicPr>
          <p:cNvPr id="29700" name="Рисунок 4"/>
          <p:cNvPicPr>
            <a:picLocks noChangeAspect="1"/>
          </p:cNvPicPr>
          <p:nvPr/>
        </p:nvPicPr>
        <p:blipFill>
          <a:blip r:embed="rId2"/>
          <a:srcRect l="16354" t="-2921" r="20274" b="2921"/>
          <a:stretch>
            <a:fillRect/>
          </a:stretch>
        </p:blipFill>
        <p:spPr bwMode="auto">
          <a:xfrm>
            <a:off x="0" y="68263"/>
            <a:ext cx="9239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8875" y="68263"/>
            <a:ext cx="7858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857" y="2127431"/>
            <a:ext cx="5760000" cy="3960000"/>
          </a:xfrm>
          <a:prstGeom prst="roundRect">
            <a:avLst/>
          </a:prstGeom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3924" y="2127431"/>
            <a:ext cx="2880000" cy="1908000"/>
          </a:xfrm>
          <a:prstGeom prst="roundRect">
            <a:avLst/>
          </a:prstGeom>
        </p:spPr>
      </p:pic>
      <p:pic>
        <p:nvPicPr>
          <p:cNvPr id="9" name="Рисунок 8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76980" y="4212227"/>
            <a:ext cx="2880000" cy="1908000"/>
          </a:xfrm>
          <a:prstGeom prst="roundRect">
            <a:avLst/>
          </a:prstGeom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99110" y="2127431"/>
            <a:ext cx="2880000" cy="1908000"/>
          </a:xfrm>
          <a:prstGeom prst="roundRect">
            <a:avLst/>
          </a:prstGeom>
        </p:spPr>
      </p:pic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02859" y="4195861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431925"/>
            <a:ext cx="112109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подразделений воздушно-десантных войск.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подразделений специальной разведки.</a:t>
            </a:r>
          </a:p>
        </p:txBody>
      </p:sp>
      <p:sp>
        <p:nvSpPr>
          <p:cNvPr id="24579" name="Заголовок 1"/>
          <p:cNvSpPr txBox="1">
            <a:spLocks/>
          </p:cNvSpPr>
          <p:nvPr/>
        </p:nvSpPr>
        <p:spPr bwMode="auto">
          <a:xfrm>
            <a:off x="1038225" y="3587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РЯЗАНСКОЕ ГВАРДЕЙСКОЕ ВЫСШЕЕ ВОЗДУШНО-ДЕСАНТНОЕ КОМАНДНОЕ УЧИЛИЩЕ ИМЕНИ </a:t>
            </a:r>
          </a:p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ГЕНЕРАЛА АРМИИ В.Ф. МАРГЕЛОВА</a:t>
            </a:r>
          </a:p>
        </p:txBody>
      </p:sp>
      <p:pic>
        <p:nvPicPr>
          <p:cNvPr id="2458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63500"/>
            <a:ext cx="8223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5"/>
          <p:cNvPicPr>
            <a:picLocks noChangeAspect="1"/>
          </p:cNvPicPr>
          <p:nvPr/>
        </p:nvPicPr>
        <p:blipFill>
          <a:blip r:embed="rId3"/>
          <a:srcRect r="13440"/>
          <a:stretch>
            <a:fillRect/>
          </a:stretch>
        </p:blipFill>
        <p:spPr bwMode="auto">
          <a:xfrm>
            <a:off x="10987088" y="0"/>
            <a:ext cx="11414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29"/>
          <p:cNvPicPr preferRelativeResize="0"/>
          <p:nvPr/>
        </p:nvPicPr>
        <p:blipFill>
          <a:blip r:embed="rId4"/>
          <a:srcRect/>
          <a:stretch>
            <a:fillRect/>
          </a:stretch>
        </p:blipFill>
        <p:spPr>
          <a:xfrm>
            <a:off x="6074331" y="2379828"/>
            <a:ext cx="2880000" cy="1908000"/>
          </a:xfrm>
          <a:prstGeom prst="roundRect">
            <a:avLst/>
          </a:prstGeom>
        </p:spPr>
      </p:pic>
      <p:pic>
        <p:nvPicPr>
          <p:cNvPr id="14" name="Изображение38"/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6074331" y="4411596"/>
            <a:ext cx="2880000" cy="1908000"/>
          </a:xfrm>
          <a:prstGeom prst="roundRect">
            <a:avLst/>
          </a:prstGeom>
        </p:spPr>
      </p:pic>
      <p:pic>
        <p:nvPicPr>
          <p:cNvPr id="16" name="Изображение41"/>
          <p:cNvPicPr preferRelativeResize="0"/>
          <p:nvPr/>
        </p:nvPicPr>
        <p:blipFill>
          <a:blip r:embed="rId6"/>
          <a:srcRect/>
          <a:stretch>
            <a:fillRect/>
          </a:stretch>
        </p:blipFill>
        <p:spPr>
          <a:xfrm>
            <a:off x="202650" y="2359596"/>
            <a:ext cx="5760000" cy="3960000"/>
          </a:xfrm>
          <a:prstGeom prst="round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09349" y="2367827"/>
            <a:ext cx="2880001" cy="1920001"/>
          </a:xfrm>
          <a:prstGeom prst="roundRect">
            <a:avLst/>
          </a:prstGeom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00761" y="4438729"/>
            <a:ext cx="2821300" cy="1880867"/>
          </a:xfrm>
          <a:prstGeom prst="round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571500" y="1444625"/>
            <a:ext cx="112109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dirty="0">
                <a:solidFill>
                  <a:srgbClr val="000066"/>
                </a:solidFill>
                <a:cs typeface="Arial" charset="0"/>
              </a:rPr>
              <a:t>Специальность </a:t>
            </a:r>
            <a:r>
              <a:rPr lang="ru-RU" b="1" dirty="0" smtClean="0">
                <a:solidFill>
                  <a:srgbClr val="000066"/>
                </a:solidFill>
                <a:cs typeface="Arial" charset="0"/>
              </a:rPr>
              <a:t>обучения</a:t>
            </a:r>
            <a:r>
              <a:rPr lang="ru-RU" b="1" dirty="0" smtClean="0">
                <a:cs typeface="Arial" charset="0"/>
              </a:rPr>
              <a:t> </a:t>
            </a:r>
            <a:r>
              <a:rPr lang="ru-RU" b="1" dirty="0"/>
              <a:t>– </a:t>
            </a:r>
            <a:r>
              <a:rPr lang="ru-RU" b="1" dirty="0" smtClean="0">
                <a:cs typeface="Arial" charset="0"/>
              </a:rPr>
              <a:t>Применение </a:t>
            </a:r>
            <a:r>
              <a:rPr lang="ru-RU" b="1" dirty="0">
                <a:cs typeface="Arial" charset="0"/>
              </a:rPr>
              <a:t>инженерных подразделений и эксплуатация средств инженерного вооружения.</a:t>
            </a:r>
          </a:p>
        </p:txBody>
      </p:sp>
      <p:sp>
        <p:nvSpPr>
          <p:cNvPr id="26627" name="Заголовок 1"/>
          <p:cNvSpPr txBox="1">
            <a:spLocks/>
          </p:cNvSpPr>
          <p:nvPr/>
        </p:nvSpPr>
        <p:spPr bwMode="auto">
          <a:xfrm>
            <a:off x="1038225" y="3460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ТЮМЕНСКОЕ ВЫСШЕЕ ВОЕННО-ИНЖЕНЕРНОЕ КОМАНДНОЕ УЧИЛИЩЕ ИМЕНИ МАРШАЛА ИНЖЕНЕРНЫХ ВОЙСК А.И. ПРОШЛЯКОВА</a:t>
            </a:r>
          </a:p>
        </p:txBody>
      </p:sp>
      <p:pic>
        <p:nvPicPr>
          <p:cNvPr id="7" name="Рисунок 6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4676" y="2191572"/>
            <a:ext cx="2880000" cy="1908000"/>
          </a:xfrm>
          <a:prstGeom prst="roundRect">
            <a:avLst/>
          </a:prstGeom>
        </p:spPr>
      </p:pic>
      <p:pic>
        <p:nvPicPr>
          <p:cNvPr id="26629" name="Рисунок 9"/>
          <p:cNvPicPr>
            <a:picLocks noChangeAspect="1"/>
          </p:cNvPicPr>
          <p:nvPr/>
        </p:nvPicPr>
        <p:blipFill>
          <a:blip r:embed="rId3"/>
          <a:srcRect l="21924" r="22932"/>
          <a:stretch>
            <a:fillRect/>
          </a:stretch>
        </p:blipFill>
        <p:spPr bwMode="auto">
          <a:xfrm>
            <a:off x="76200" y="58738"/>
            <a:ext cx="8350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17275" y="84138"/>
            <a:ext cx="87153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53"/>
          <p:cNvPicPr preferRelativeResize="0"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08888" y="2191572"/>
            <a:ext cx="2880000" cy="1908000"/>
          </a:xfrm>
          <a:prstGeom prst="roundRect">
            <a:avLst/>
          </a:prstGeom>
        </p:spPr>
      </p:pic>
      <p:pic>
        <p:nvPicPr>
          <p:cNvPr id="13" name="Изображение57"/>
          <p:cNvPicPr preferRelativeResize="0"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14676" y="4243572"/>
            <a:ext cx="2880000" cy="1908000"/>
          </a:xfrm>
          <a:prstGeom prst="roundRect">
            <a:avLst/>
          </a:prstGeom>
        </p:spPr>
      </p:pic>
      <p:pic>
        <p:nvPicPr>
          <p:cNvPr id="14" name="Изображение62"/>
          <p:cNvPicPr preferRelativeResize="0"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08888" y="4243572"/>
            <a:ext cx="2880000" cy="1908000"/>
          </a:xfrm>
          <a:prstGeom prst="roundRect">
            <a:avLst/>
          </a:prstGeom>
        </p:spPr>
      </p:pic>
      <p:pic>
        <p:nvPicPr>
          <p:cNvPr id="9218" name="Picture 2" descr="Тюменское высшее военно-инженерное командное училище имени маршала  инженерных войск А.И. Прошлякова : Министерство обороны Российской Федерации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3112" y="2165036"/>
            <a:ext cx="5708452" cy="4040815"/>
          </a:xfrm>
          <a:prstGeom prst="round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114425"/>
            <a:ext cx="11210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Продовольственное обеспечение войск (сил).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Вещевое обеспечение войск (сил). </a:t>
            </a:r>
          </a:p>
          <a:p>
            <a:pPr indent="7239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войск (сил) ракетным топливом и горючим.</a:t>
            </a:r>
          </a:p>
        </p:txBody>
      </p:sp>
      <p:sp>
        <p:nvSpPr>
          <p:cNvPr id="31747" name="Заголовок 1"/>
          <p:cNvSpPr txBox="1">
            <a:spLocks/>
          </p:cNvSpPr>
          <p:nvPr/>
        </p:nvSpPr>
        <p:spPr bwMode="auto">
          <a:xfrm>
            <a:off x="1038225" y="120650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ВОЕННЫЙ ИНСТИТУТ </a:t>
            </a:r>
          </a:p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МАТЕРИАЛЬНОГО ОБЕСПЕЧЕНИЯ</a:t>
            </a:r>
            <a:r>
              <a:rPr lang="en-US" sz="2800" b="1" dirty="0">
                <a:solidFill>
                  <a:srgbClr val="C00000"/>
                </a:solidFill>
              </a:rPr>
              <a:t> (</a:t>
            </a:r>
            <a:r>
              <a:rPr lang="ru-RU" sz="2800" b="1" dirty="0">
                <a:solidFill>
                  <a:srgbClr val="C00000"/>
                </a:solidFill>
              </a:rPr>
              <a:t>г. Вольск</a:t>
            </a:r>
            <a:r>
              <a:rPr lang="en-US" sz="2800" b="1" dirty="0">
                <a:solidFill>
                  <a:srgbClr val="C00000"/>
                </a:solidFill>
              </a:rPr>
              <a:t>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174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8" y="50800"/>
            <a:ext cx="78581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0088" y="50800"/>
            <a:ext cx="12239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526" y="2279828"/>
            <a:ext cx="2880000" cy="1908000"/>
          </a:xfrm>
          <a:prstGeom prst="roundRect">
            <a:avLst/>
          </a:prstGeom>
        </p:spPr>
      </p:pic>
      <p:pic>
        <p:nvPicPr>
          <p:cNvPr id="9" name="Рисунок 8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526" y="4331829"/>
            <a:ext cx="2880000" cy="1908000"/>
          </a:xfrm>
          <a:prstGeom prst="roundRect">
            <a:avLst/>
          </a:prstGeom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5933" y="2275769"/>
            <a:ext cx="2880000" cy="1908000"/>
          </a:xfrm>
          <a:prstGeom prst="roundRect">
            <a:avLst/>
          </a:prstGeom>
        </p:spPr>
      </p:pic>
      <p:pic>
        <p:nvPicPr>
          <p:cNvPr id="13316" name="Picture 4" descr="Филиал сегодня - Военная академия материально-технического обеспечения  (филиал, г. Вольск)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9119" y="2279829"/>
            <a:ext cx="5760000" cy="3960000"/>
          </a:xfrm>
          <a:prstGeom prst="roundRect">
            <a:avLst/>
          </a:prstGeom>
        </p:spPr>
      </p:pic>
      <p:pic>
        <p:nvPicPr>
          <p:cNvPr id="13318" name="Picture 6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25933" y="4331829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571500" y="1114425"/>
            <a:ext cx="112109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dirty="0">
                <a:solidFill>
                  <a:srgbClr val="000066"/>
                </a:solidFill>
                <a:cs typeface="Arial" charset="0"/>
              </a:rPr>
              <a:t>Специальность </a:t>
            </a:r>
            <a:r>
              <a:rPr lang="ru-RU" b="1" dirty="0" smtClean="0">
                <a:solidFill>
                  <a:srgbClr val="000066"/>
                </a:solidFill>
                <a:cs typeface="Arial" charset="0"/>
              </a:rPr>
              <a:t>обучения </a:t>
            </a:r>
            <a:r>
              <a:rPr lang="ru-RU" b="1" dirty="0"/>
              <a:t>– </a:t>
            </a:r>
            <a:r>
              <a:rPr lang="ru-RU" b="1" dirty="0" smtClean="0">
                <a:cs typeface="Arial" charset="0"/>
              </a:rPr>
              <a:t>Управление </a:t>
            </a:r>
            <a:r>
              <a:rPr lang="ru-RU" b="1" dirty="0">
                <a:cs typeface="Arial" charset="0"/>
              </a:rPr>
              <a:t>подразделениями войсковой разведки.</a:t>
            </a:r>
          </a:p>
        </p:txBody>
      </p:sp>
      <p:sp>
        <p:nvSpPr>
          <p:cNvPr id="25603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НОВОСИБИРСКОЕ ВЫСШЕЕ </a:t>
            </a:r>
          </a:p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ВОЕННОЕ КОМАНДНОЕ УЧИЛИЩЕ</a:t>
            </a:r>
          </a:p>
        </p:txBody>
      </p:sp>
      <p:pic>
        <p:nvPicPr>
          <p:cNvPr id="2560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46038"/>
            <a:ext cx="7461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29925" y="115888"/>
            <a:ext cx="1223963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750" y="3900486"/>
            <a:ext cx="2880000" cy="1908000"/>
          </a:xfrm>
          <a:prstGeom prst="roundRect">
            <a:avLst/>
          </a:prstGeom>
        </p:spPr>
      </p:pic>
      <p:pic>
        <p:nvPicPr>
          <p:cNvPr id="10" name="Рисунок 9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5776" y="1846083"/>
            <a:ext cx="2880000" cy="1908000"/>
          </a:xfrm>
          <a:prstGeom prst="roundRect">
            <a:avLst/>
          </a:prstGeom>
        </p:spPr>
      </p:pic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376" y="1846083"/>
            <a:ext cx="2880000" cy="1908000"/>
          </a:xfrm>
          <a:prstGeom prst="roundRect">
            <a:avLst/>
          </a:prstGeom>
        </p:spPr>
      </p:pic>
      <p:pic>
        <p:nvPicPr>
          <p:cNvPr id="12" name="Рисунок 11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44376" y="3900486"/>
            <a:ext cx="2880000" cy="1908000"/>
          </a:xfrm>
          <a:prstGeom prst="roundRect">
            <a:avLst/>
          </a:prstGeom>
        </p:spPr>
      </p:pic>
      <p:pic>
        <p:nvPicPr>
          <p:cNvPr id="8194" name="Picture 2" descr="Новосибирское высшее военное командное училище (НВВКУ)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6977" y="1848486"/>
            <a:ext cx="5760000" cy="3960000"/>
          </a:xfrm>
          <a:prstGeom prst="round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990600" y="90488"/>
            <a:ext cx="10277475" cy="7715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</a:rPr>
              <a:t>УСЛОВИЯ ПОСТУПЛЕНИЯ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13"/>
            <a:ext cx="16017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3838" y="1149350"/>
            <a:ext cx="11698287" cy="30845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ДЕЙСТВИЙ АБИТУРИЕНТА ПРИ ПОСТУПЛЕНИИ: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just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Возраст поступления на обучение для гражданской молодежи –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17 до 21 года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военнослужащих срочной военной службы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– 23 лет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военнослужащих контрактной службы –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25 лет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57200" algn="just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  апреля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подать заявление в  военный комиссариат района (города) по месту жительства. </a:t>
            </a:r>
          </a:p>
          <a:p>
            <a:pPr indent="457200" algn="just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10 апреля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пройти предварительный профессиональный отбор комиссией по предварительному профессиональному отбору военного комиссариата района (города) по месту жительства: состояние здоровья; физическая подготовленность;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профессионально-психологический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(оценка военно- профессиональной направленности и индивидуально-психологических качеств). </a:t>
            </a:r>
          </a:p>
          <a:p>
            <a:pPr indent="457200" algn="just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30 мая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пройти окончательный профессиональный отбор комиссией военных комиссариатов областей (г. Минска) по окончательному профессиональному отбору кандидатов по месту жительства.</a:t>
            </a:r>
          </a:p>
        </p:txBody>
      </p:sp>
      <p:pic>
        <p:nvPicPr>
          <p:cNvPr id="32772" name="Рисунок 4"/>
          <p:cNvPicPr>
            <a:picLocks noChangeAspect="1"/>
          </p:cNvPicPr>
          <p:nvPr/>
        </p:nvPicPr>
        <p:blipFill>
          <a:blip r:embed="rId3"/>
          <a:srcRect l="57161" t="17485" r="30167" b="60725"/>
          <a:stretch>
            <a:fillRect/>
          </a:stretch>
        </p:blipFill>
        <p:spPr bwMode="auto">
          <a:xfrm>
            <a:off x="9324975" y="4059238"/>
            <a:ext cx="2643188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Прямоугольник 5"/>
          <p:cNvSpPr>
            <a:spLocks noChangeArrowheads="1"/>
          </p:cNvSpPr>
          <p:nvPr/>
        </p:nvSpPr>
        <p:spPr bwMode="auto">
          <a:xfrm>
            <a:off x="223838" y="4173538"/>
            <a:ext cx="9040812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spcAft>
                <a:spcPts val="300"/>
              </a:spcAft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5. Пройти централизованное тестирование, проводимое в Республике Беларусь, в соответствии с профилем (направлением) выбранной специальности. </a:t>
            </a:r>
          </a:p>
          <a:p>
            <a:pPr indent="457200" algn="just">
              <a:spcAft>
                <a:spcPts val="300"/>
              </a:spcAft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6. </a:t>
            </a:r>
            <a:r>
              <a:rPr lang="ru-RU" b="1" dirty="0">
                <a:solidFill>
                  <a:srgbClr val="003300"/>
                </a:solidFill>
                <a:cs typeface="Arial" charset="0"/>
              </a:rPr>
              <a:t>До 25 июня</a:t>
            </a:r>
            <a:r>
              <a:rPr lang="ru-RU" dirty="0">
                <a:solidFill>
                  <a:srgbClr val="000000"/>
                </a:solidFill>
                <a:cs typeface="Arial" charset="0"/>
              </a:rPr>
              <a:t>* уточнить время прибытия в учреждение образования в военном комиссариате района (города) по месту жительства. </a:t>
            </a:r>
          </a:p>
          <a:p>
            <a:pPr indent="457200" algn="just">
              <a:spcAft>
                <a:spcPts val="300"/>
              </a:spcAft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7. Прибыть в учреждение образования, имея при себе документы, необходимые для поступления. </a:t>
            </a:r>
          </a:p>
          <a:p>
            <a:pPr indent="457200" algn="just"/>
            <a:endParaRPr lang="ru-RU" dirty="0">
              <a:solidFill>
                <a:srgbClr val="000000"/>
              </a:solidFill>
              <a:cs typeface="Arial" charset="0"/>
            </a:endParaRPr>
          </a:p>
          <a:p>
            <a:pPr indent="457200" algn="r"/>
            <a:r>
              <a:rPr lang="ru-RU" i="1" dirty="0">
                <a:solidFill>
                  <a:srgbClr val="000000"/>
                </a:solidFill>
                <a:cs typeface="Arial" charset="0"/>
              </a:rPr>
              <a:t>* Сроки могут быть изменены.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39368861-3DEE-4E87-B1E9-9A19202F5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7C71A8-15AF-42FA-8A05-850B4755B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7" y="122238"/>
            <a:ext cx="12073576" cy="1660378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«Задумайтесь над будущим сегодня! Сделайте правильный выбор!</a:t>
            </a:r>
          </a:p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Поступайте в военные учебные заведения!»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786705-AC74-4801-B03C-BBE2DB73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8" r="47562" b="57276"/>
          <a:stretch/>
        </p:blipFill>
        <p:spPr bwMode="auto">
          <a:xfrm>
            <a:off x="292062" y="2322411"/>
            <a:ext cx="6822831" cy="1859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42496" y="1913206"/>
            <a:ext cx="4572000" cy="2677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 fontAlgn="auto">
              <a:spcBef>
                <a:spcPts val="0"/>
              </a:spcBef>
              <a:spcAft>
                <a:spcPts val="30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 подробной информацией </a:t>
            </a:r>
            <a:br>
              <a:rPr lang="ru-RU" dirty="0"/>
            </a:br>
            <a:r>
              <a:rPr lang="ru-RU" dirty="0"/>
              <a:t>о порядке поступления можно ознакомиться </a:t>
            </a:r>
            <a:br>
              <a:rPr lang="ru-RU" dirty="0"/>
            </a:br>
            <a:r>
              <a:rPr lang="ru-RU" dirty="0"/>
              <a:t>на официальном </a:t>
            </a:r>
            <a:r>
              <a:rPr lang="ru-RU" dirty="0" smtClean="0"/>
              <a:t>сайте </a:t>
            </a:r>
            <a:r>
              <a:rPr lang="ru-RU" dirty="0"/>
              <a:t>Министерства обороны </a:t>
            </a:r>
            <a:r>
              <a:rPr lang="en-US" dirty="0">
                <a:hlinkClick r:id="rId4"/>
              </a:rPr>
              <a:t>https://www.mil.by/</a:t>
            </a:r>
            <a:r>
              <a:rPr lang="ru-RU" dirty="0"/>
              <a:t> и сайтах военных учебных заведениях!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302" y="4492634"/>
            <a:ext cx="5908430" cy="1815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Подписывайся на телеграмм канал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«Военное образование»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ты узнаешь много интересного </a:t>
            </a:r>
            <a:b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жизни курсантов и не только!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1" t="22693" r="39020" b="53179"/>
          <a:stretch/>
        </p:blipFill>
        <p:spPr bwMode="auto">
          <a:xfrm>
            <a:off x="7915175" y="4641788"/>
            <a:ext cx="3289635" cy="203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4" t="19279" r="45170" b="61298"/>
          <a:stretch/>
        </p:blipFill>
        <p:spPr bwMode="auto">
          <a:xfrm>
            <a:off x="6817895" y="4887679"/>
            <a:ext cx="1378634" cy="14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900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FAB8DAB4-AECC-4A4F-9447-641C0E943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4"/>
          <a:stretch/>
        </p:blipFill>
        <p:spPr>
          <a:xfrm>
            <a:off x="211432" y="1402569"/>
            <a:ext cx="4625523" cy="2258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382137" y="122238"/>
            <a:ext cx="9849651" cy="737048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«ЕСТЬ ТАКАЯ ПРОФЕССИЯ…!»</a:t>
            </a:r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Группа 25"/>
          <p:cNvGrpSpPr>
            <a:grpSpLocks noChangeAspect="1"/>
          </p:cNvGrpSpPr>
          <p:nvPr/>
        </p:nvGrpSpPr>
        <p:grpSpPr>
          <a:xfrm>
            <a:off x="8906213" y="2041848"/>
            <a:ext cx="2816805" cy="2529037"/>
            <a:chOff x="3678237" y="1377150"/>
            <a:chExt cx="5042681" cy="4527517"/>
          </a:xfrm>
        </p:grpSpPr>
        <p:pic>
          <p:nvPicPr>
            <p:cNvPr id="14343" name="Рисунок 3"/>
            <p:cNvPicPr>
              <a:picLocks noChangeAspect="1"/>
            </p:cNvPicPr>
            <p:nvPr/>
          </p:nvPicPr>
          <p:blipFill>
            <a:blip r:embed="rId5"/>
            <a:srcRect l="36226" t="28175" r="35472" b="26666"/>
            <a:stretch>
              <a:fillRect/>
            </a:stretch>
          </p:blipFill>
          <p:spPr bwMode="auto">
            <a:xfrm>
              <a:off x="3678237" y="1377150"/>
              <a:ext cx="5042681" cy="4527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0" name="Рисунок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15487" y="2842071"/>
              <a:ext cx="2150206" cy="1839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Прямоугольник 26"/>
          <p:cNvSpPr/>
          <p:nvPr/>
        </p:nvSpPr>
        <p:spPr>
          <a:xfrm>
            <a:off x="53337" y="3701609"/>
            <a:ext cx="502112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C00000"/>
                </a:solidFill>
              </a:rPr>
              <a:t>Защита Республики Беларусь – конституционная обязанность и священный долг ее граждан!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27" y="211218"/>
            <a:ext cx="1712135" cy="1284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1" y="789598"/>
            <a:ext cx="1659694" cy="1244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82" y="797444"/>
            <a:ext cx="1883391" cy="1254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F8AFE3-3A66-462C-9ABB-913F3B96C7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7" y="4592189"/>
            <a:ext cx="4587981" cy="2103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2CC3814C-74DF-4E01-81BF-747811085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39" y="853268"/>
            <a:ext cx="3595841" cy="2812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AC182547-1355-4862-872D-B1E5CCD26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11" y="3837089"/>
            <a:ext cx="3270728" cy="1987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2815DBC8-9475-43FC-AEDF-897E5FEFF6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70" y="4543051"/>
            <a:ext cx="3553713" cy="2103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36" name="Рисунок 1433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709" b="-709"/>
          <a:stretch/>
        </p:blipFill>
        <p:spPr>
          <a:xfrm>
            <a:off x="4388185" y="2763443"/>
            <a:ext cx="1984711" cy="1268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1066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008095"/>
            <a:ext cx="11210925" cy="150297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</a:p>
          <a:p>
            <a:pPr marL="712788" indent="-266700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Эксплуатация средств анализа и обработки радиосигналов. </a:t>
            </a:r>
          </a:p>
          <a:p>
            <a:pPr marL="712788" indent="-266700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Эксплуатация средств радиоперехвата и местоопределения радиоэлектронной разведки.</a:t>
            </a:r>
          </a:p>
          <a:p>
            <a:pPr marL="712788" indent="-266700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и эксплуатация средств специальной радиосвязи.</a:t>
            </a:r>
          </a:p>
          <a:p>
            <a:pPr marL="712788" indent="-266700" algn="just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 безопасность автоматизированных систем.</a:t>
            </a:r>
          </a:p>
        </p:txBody>
      </p:sp>
      <p:sp>
        <p:nvSpPr>
          <p:cNvPr id="23555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ВОЕННЫЙ ОРДЕНА ЖУКОВА УНИВЕРСИТЕТ РАДИОЭЛЕКТРОНИКИ (г. Череповец)</a:t>
            </a:r>
          </a:p>
        </p:txBody>
      </p:sp>
      <p:pic>
        <p:nvPicPr>
          <p:cNvPr id="2355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17225" y="66675"/>
            <a:ext cx="1223963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66675"/>
            <a:ext cx="681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2164" y="4621026"/>
            <a:ext cx="2880000" cy="1920000"/>
          </a:xfrm>
          <a:prstGeom prst="roundRect">
            <a:avLst/>
          </a:prstGeom>
        </p:spPr>
      </p:pic>
      <p:pic>
        <p:nvPicPr>
          <p:cNvPr id="12" name="Изображение20"/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257815" y="2543741"/>
            <a:ext cx="5760000" cy="3960000"/>
          </a:xfrm>
          <a:prstGeom prst="round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609754"/>
            <a:ext cx="2796073" cy="1864049"/>
          </a:xfrm>
          <a:prstGeom prst="round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54185" y="2645341"/>
            <a:ext cx="2880000" cy="1920000"/>
          </a:xfrm>
          <a:prstGeom prst="round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98246" y="4669245"/>
            <a:ext cx="2807672" cy="1871781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571500" y="1838325"/>
            <a:ext cx="112109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dirty="0">
                <a:solidFill>
                  <a:srgbClr val="002060"/>
                </a:solidFill>
                <a:cs typeface="Arial" charset="0"/>
              </a:rPr>
              <a:t>Специальность </a:t>
            </a:r>
            <a:r>
              <a:rPr lang="ru-RU" b="1" dirty="0" smtClean="0">
                <a:solidFill>
                  <a:srgbClr val="002060"/>
                </a:solidFill>
                <a:cs typeface="Arial" charset="0"/>
              </a:rPr>
              <a:t>обучения </a:t>
            </a:r>
            <a:r>
              <a:rPr lang="ru-RU" dirty="0"/>
              <a:t>– </a:t>
            </a:r>
            <a:r>
              <a:rPr lang="ru-RU" b="1" dirty="0" smtClean="0">
                <a:cs typeface="Arial" charset="0"/>
              </a:rPr>
              <a:t>Летное </a:t>
            </a:r>
            <a:r>
              <a:rPr lang="ru-RU" b="1" dirty="0">
                <a:cs typeface="Arial" charset="0"/>
              </a:rPr>
              <a:t>применение авиационных комплексов истребительной авиации.</a:t>
            </a:r>
          </a:p>
        </p:txBody>
      </p:sp>
      <p:sp>
        <p:nvSpPr>
          <p:cNvPr id="21507" name="Заголовок 1"/>
          <p:cNvSpPr txBox="1">
            <a:spLocks/>
          </p:cNvSpPr>
          <p:nvPr/>
        </p:nvSpPr>
        <p:spPr bwMode="auto">
          <a:xfrm>
            <a:off x="392113" y="547864"/>
            <a:ext cx="112903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ФИЛИАЛ ВОЕННОГО УЧЕБНО-НАУЧНОГО ЦЕНТРА </a:t>
            </a:r>
          </a:p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ВОЕННО-ВОЗДУШНЫХ СИЛ «ВОЕННО-ВОЗДУШНАЯ</a:t>
            </a:r>
          </a:p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АКАДЕМИЯ ИМЕНИ ПРОФЕССОРА Н.Е. ЖУКОВСКОГО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И Ю.А. ГАГАРИНА» (г. Челябинск)</a:t>
            </a:r>
          </a:p>
        </p:txBody>
      </p:sp>
      <p:pic>
        <p:nvPicPr>
          <p:cNvPr id="2150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78" y="43712"/>
            <a:ext cx="73342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4743" y="118324"/>
            <a:ext cx="1080000" cy="66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626" y="2559349"/>
            <a:ext cx="5760000" cy="3960000"/>
          </a:xfrm>
          <a:prstGeom prst="roundRect">
            <a:avLst/>
          </a:prstGeom>
        </p:spPr>
      </p:pic>
      <p:pic>
        <p:nvPicPr>
          <p:cNvPr id="4100" name="Picture 4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9524" y="4596584"/>
            <a:ext cx="2880000" cy="1908000"/>
          </a:xfrm>
          <a:prstGeom prst="roundRect">
            <a:avLst/>
          </a:prstGeom>
        </p:spPr>
      </p:pic>
      <p:pic>
        <p:nvPicPr>
          <p:cNvPr id="4102" name="Picture 6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6962" y="2549454"/>
            <a:ext cx="2880000" cy="1908000"/>
          </a:xfrm>
          <a:prstGeom prst="roundRect">
            <a:avLst/>
          </a:prstGeom>
        </p:spPr>
      </p:pic>
      <p:pic>
        <p:nvPicPr>
          <p:cNvPr id="4104" name="Picture 8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84481" y="2557638"/>
            <a:ext cx="2880000" cy="1908000"/>
          </a:xfrm>
          <a:prstGeom prst="roundRect">
            <a:avLst/>
          </a:prstGeom>
        </p:spPr>
      </p:pic>
      <p:pic>
        <p:nvPicPr>
          <p:cNvPr id="4108" name="Picture 12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84481" y="4596584"/>
            <a:ext cx="2880000" cy="19080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77788" y="6380163"/>
            <a:ext cx="8891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chemeClr val="bg1"/>
              </a:solidFill>
              <a:latin typeface="Montserrat Black"/>
            </a:endParaRPr>
          </a:p>
        </p:txBody>
      </p:sp>
      <p:pic>
        <p:nvPicPr>
          <p:cNvPr id="17411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6275" y="117475"/>
            <a:ext cx="12112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95250"/>
            <a:ext cx="7064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3"/>
          <p:cNvSpPr txBox="1">
            <a:spLocks noChangeArrowheads="1"/>
          </p:cNvSpPr>
          <p:nvPr/>
        </p:nvSpPr>
        <p:spPr bwMode="auto">
          <a:xfrm>
            <a:off x="571500" y="1127125"/>
            <a:ext cx="112109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dirty="0">
                <a:solidFill>
                  <a:srgbClr val="002060"/>
                </a:solidFill>
                <a:cs typeface="Arial" charset="0"/>
              </a:rPr>
              <a:t>Специальность </a:t>
            </a:r>
            <a:r>
              <a:rPr lang="ru-RU" b="1" dirty="0" smtClean="0">
                <a:solidFill>
                  <a:srgbClr val="002060"/>
                </a:solidFill>
                <a:cs typeface="Arial" charset="0"/>
              </a:rPr>
              <a:t>обучения</a:t>
            </a:r>
            <a:r>
              <a:rPr lang="ru-RU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ru-RU" dirty="0"/>
              <a:t>– </a:t>
            </a:r>
            <a:r>
              <a:rPr lang="ru-RU" b="1" dirty="0" smtClean="0">
                <a:cs typeface="Arial" charset="0"/>
              </a:rPr>
              <a:t>Применение </a:t>
            </a:r>
            <a:r>
              <a:rPr lang="ru-RU" b="1" dirty="0">
                <a:cs typeface="Arial" charset="0"/>
              </a:rPr>
              <a:t>подразделений и эксплуатация многоканальных телекоммуникационных систем.</a:t>
            </a:r>
          </a:p>
        </p:txBody>
      </p:sp>
      <p:pic>
        <p:nvPicPr>
          <p:cNvPr id="9" name="Рисунок 8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323" y="2000984"/>
            <a:ext cx="5670892" cy="4586428"/>
          </a:xfrm>
          <a:prstGeom prst="roundRect">
            <a:avLst/>
          </a:prstGeom>
        </p:spPr>
      </p:pic>
      <p:sp>
        <p:nvSpPr>
          <p:cNvPr id="17415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ВОЕННАЯ АКАДЕМИЯ СВЯЗИ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ИМЕНИ С.М. БУДЕННОГО (г. Санкт-Петербург)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9871" y="2000984"/>
            <a:ext cx="2880000" cy="1920000"/>
          </a:xfrm>
          <a:prstGeom prst="round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6676" y="4339729"/>
            <a:ext cx="2880002" cy="1920001"/>
          </a:xfrm>
          <a:prstGeom prst="round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7837" y="2066601"/>
            <a:ext cx="2880002" cy="1920001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1351" y="4351846"/>
            <a:ext cx="2880003" cy="1920002"/>
          </a:xfrm>
          <a:prstGeom prst="round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837967"/>
            <a:ext cx="11210925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Аэрокосмическая фототопография.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Астрономогеодезия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Геоинформационная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картография.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и эксплуатация наземных средств радиоэлектронной разведки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космических комплексов (технический анализ).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Электронные и оптико-электронные приборы и системы специального назначения.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Инфокоммуникационные технологии и системы специальной связи.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Радиотехнические системы и комплексы сбора и обработки информации.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и эксплуатация автоматизированных систем специального назначения.</a:t>
            </a:r>
          </a:p>
        </p:txBody>
      </p:sp>
      <p:sp>
        <p:nvSpPr>
          <p:cNvPr id="22531" name="Заголовок 1"/>
          <p:cNvSpPr txBox="1">
            <a:spLocks/>
          </p:cNvSpPr>
          <p:nvPr/>
        </p:nvSpPr>
        <p:spPr bwMode="auto">
          <a:xfrm>
            <a:off x="1038225" y="104477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ВОЕННО-КОСМИЧЕСКАЯ АКАДЕМИЯ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ИМЕНИ. А.Ф. МОЖАЙСКОГО (г. Санкт-Петербург)</a:t>
            </a:r>
          </a:p>
        </p:txBody>
      </p:sp>
      <p:pic>
        <p:nvPicPr>
          <p:cNvPr id="2253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688"/>
            <a:ext cx="900113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6450" y="53975"/>
            <a:ext cx="12255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Изображение7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36000" y="3201445"/>
            <a:ext cx="5760000" cy="3600000"/>
          </a:xfrm>
          <a:prstGeom prst="roundRect">
            <a:avLst/>
          </a:prstGeom>
        </p:spPr>
      </p:pic>
      <p:pic>
        <p:nvPicPr>
          <p:cNvPr id="13" name="Изображение8"/>
          <p:cNvPicPr preferRelativeResize="0"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21367" y="5065243"/>
            <a:ext cx="2608300" cy="1728000"/>
          </a:xfrm>
          <a:prstGeom prst="roundRect">
            <a:avLst/>
          </a:prstGeom>
        </p:spPr>
      </p:pic>
      <p:pic>
        <p:nvPicPr>
          <p:cNvPr id="5122" name="Picture 2" descr="Военно-космическая академия имени А.Ф. Можайского имеет свою группировку  учебных малых космических аппаратов : Министерство обороны Российской  Федерации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32000" y="3233344"/>
            <a:ext cx="2608300" cy="1728000"/>
          </a:xfrm>
          <a:prstGeom prst="roundRect">
            <a:avLst/>
          </a:prstGeom>
        </p:spPr>
      </p:pic>
      <p:pic>
        <p:nvPicPr>
          <p:cNvPr id="5124" name="Picture 4" descr="Военно-космической академии им. А.Ф. Можайского исполнилось 307 лет -  ВОЕННЫЙ ПОРТАЛ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74125" y="5065243"/>
            <a:ext cx="2608300" cy="1728000"/>
          </a:xfrm>
          <a:prstGeom prst="roundRect">
            <a:avLst/>
          </a:prstGeom>
        </p:spPr>
      </p:pic>
      <p:pic>
        <p:nvPicPr>
          <p:cNvPr id="5126" name="Picture 6" descr="У выпускников НАО есть возможность поступить в Военно-космическую академию  имени А. Ф. Можайского » Новости Нарьян-Мара сегодня – Последние события в  НАО – Информационное агентство NAO24.RU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74125" y="3233344"/>
            <a:ext cx="2608300" cy="172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114425"/>
            <a:ext cx="11210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 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подразделений и эксплуатация комплексов тактических, оперативно-тактических ракет, РСЗО и специальных изделий.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 подразделений артиллерии воздушно-десантных войск.</a:t>
            </a:r>
          </a:p>
        </p:txBody>
      </p:sp>
      <p:sp>
        <p:nvSpPr>
          <p:cNvPr id="18435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МИХАЙЛОВСКАЯ ВОЕННАЯ </a:t>
            </a:r>
          </a:p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АРТИЛЛЕРИЙСКАЯ АКАДЕМИЯ (г. Санкт-Петербург)</a:t>
            </a:r>
          </a:p>
        </p:txBody>
      </p:sp>
      <p:pic>
        <p:nvPicPr>
          <p:cNvPr id="1843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17463"/>
            <a:ext cx="762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10875" y="155575"/>
            <a:ext cx="12239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3300" y="4357050"/>
            <a:ext cx="2880000" cy="1908000"/>
          </a:xfrm>
          <a:prstGeom prst="roundRect">
            <a:avLst/>
          </a:prstGeom>
        </p:spPr>
      </p:pic>
      <p:pic>
        <p:nvPicPr>
          <p:cNvPr id="1028" name="Picture 4" descr="С 25 июля стартует профессиональный отбор в Михайловскую военную  артиллерийскую академию - Михайловская военная артиллерийская академия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650" y="2305050"/>
            <a:ext cx="5760000" cy="3960000"/>
          </a:xfrm>
          <a:prstGeom prst="roundRect">
            <a:avLst/>
          </a:prstGeom>
        </p:spPr>
      </p:pic>
      <p:pic>
        <p:nvPicPr>
          <p:cNvPr id="1030" name="Picture 6" descr="Михайловская военная артиллерийская академия отмечает 200-летний юбилей :  Министерство обороны Российской Федерации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3300" y="2301875"/>
            <a:ext cx="2880000" cy="1908000"/>
          </a:xfrm>
          <a:prstGeom prst="roundRect">
            <a:avLst/>
          </a:prstGeom>
        </p:spPr>
      </p:pic>
      <p:pic>
        <p:nvPicPr>
          <p:cNvPr id="1032" name="Picture 8" descr="Михайловская военная артиллерийская академия — Википедия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24950" y="2301875"/>
            <a:ext cx="2880000" cy="1908000"/>
          </a:xfrm>
          <a:prstGeom prst="roundRect">
            <a:avLst/>
          </a:prstGeom>
        </p:spPr>
      </p:pic>
      <p:pic>
        <p:nvPicPr>
          <p:cNvPr id="1034" name="Picture 10" descr="Михайловская военная артиллерийская академия отмечает 200-летний юбилей :  Министерство обороны Российской Федерации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50350" y="4357050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724025"/>
            <a:ext cx="11210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Специальности обучения: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Эксплуатация средств дальней радионавигации авиации.</a:t>
            </a:r>
          </a:p>
          <a:p>
            <a:pPr marL="712788" indent="-266700" algn="just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и эксплуатация средств метеорологического и геофизического обеспечения авиации.</a:t>
            </a:r>
          </a:p>
        </p:txBody>
      </p:sp>
      <p:sp>
        <p:nvSpPr>
          <p:cNvPr id="19459" name="Заголовок 1"/>
          <p:cNvSpPr txBox="1">
            <a:spLocks/>
          </p:cNvSpPr>
          <p:nvPr/>
        </p:nvSpPr>
        <p:spPr bwMode="auto">
          <a:xfrm>
            <a:off x="809625" y="549275"/>
            <a:ext cx="1054576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1" algn="ctr" eaLnBrk="0" hangingPunct="0"/>
            <a:r>
              <a:rPr lang="ru-RU" sz="2800" b="1" dirty="0">
                <a:solidFill>
                  <a:srgbClr val="C00000"/>
                </a:solidFill>
              </a:rPr>
              <a:t>ВОЕННЫЙ УЧЕБНО-НАУЧНЫЙ ЦЕНТР ВОЕННО-ВОЗДУШНЫХ СИЛ ВОЕННО-ВОЗДУШНАЯ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АКАДЕМИЯ ИМЕНИ ПРОФЕССОРА Н.Е. ЖУКОВСКОГО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И Ю.А. ГАГАРИНА (г. Воронеж)</a:t>
            </a:r>
          </a:p>
        </p:txBody>
      </p:sp>
      <p:pic>
        <p:nvPicPr>
          <p:cNvPr id="6" name="Рисунок 5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6962" y="2735418"/>
            <a:ext cx="2880000" cy="1908000"/>
          </a:xfrm>
          <a:prstGeom prst="roundRect">
            <a:avLst/>
          </a:prstGeom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6962" y="4768487"/>
            <a:ext cx="2880000" cy="1908000"/>
          </a:xfrm>
          <a:prstGeom prst="roundRect">
            <a:avLst/>
          </a:prstGeom>
        </p:spPr>
      </p:pic>
      <p:pic>
        <p:nvPicPr>
          <p:cNvPr id="19462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84138"/>
            <a:ext cx="736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01363" y="100013"/>
            <a:ext cx="115093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Superinform Baby - ВОЕННЫЙ УЧЕБНО-НАУЧНЫЙ ЦЕНТР ВОЕННО-ВОЗДУШНЫХ СИЛ «ВОЕННО -ВОЗДУШНАЯ АКАДЕМИЯ ИМЕНИ ПРОФЕССОРА Н.Е. ЖУКОВСКОГО И Ю.А. ГАГАРИНА»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9533" y="2740663"/>
            <a:ext cx="5760000" cy="3960000"/>
          </a:xfrm>
          <a:prstGeom prst="roundRect">
            <a:avLst/>
          </a:prstGeom>
        </p:spPr>
      </p:pic>
      <p:pic>
        <p:nvPicPr>
          <p:cNvPr id="2054" name="Picture 6" descr="Осваивают беспилотники и совершенствуют оружие - KP.RU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83269" y="2729702"/>
            <a:ext cx="2880000" cy="1908000"/>
          </a:xfrm>
          <a:prstGeom prst="roundRect">
            <a:avLst/>
          </a:prstGeom>
        </p:spPr>
      </p:pic>
      <p:pic>
        <p:nvPicPr>
          <p:cNvPr id="2056" name="Picture 8" descr="Факультеты - Военный учебно-научный центр Военно-воздушных сил  «Военно-воздушная академия имени профессора Н.Е.Жуковского и Ю.А.Гагарина»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83270" y="4755864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571500" y="1254125"/>
            <a:ext cx="112109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dirty="0">
                <a:solidFill>
                  <a:srgbClr val="000066"/>
                </a:solidFill>
                <a:cs typeface="Arial" charset="0"/>
              </a:rPr>
              <a:t>Специальность </a:t>
            </a:r>
            <a:r>
              <a:rPr lang="ru-RU" b="1" dirty="0" smtClean="0">
                <a:solidFill>
                  <a:srgbClr val="000066"/>
                </a:solidFill>
                <a:cs typeface="Arial" charset="0"/>
              </a:rPr>
              <a:t>обучения</a:t>
            </a:r>
            <a:r>
              <a:rPr lang="ru-RU" b="1" dirty="0" smtClean="0">
                <a:cs typeface="Arial" charset="0"/>
              </a:rPr>
              <a:t> </a:t>
            </a:r>
            <a:r>
              <a:rPr lang="ru-RU" dirty="0"/>
              <a:t>– </a:t>
            </a:r>
            <a:r>
              <a:rPr lang="ru-RU" b="1" dirty="0" smtClean="0">
                <a:cs typeface="Arial" charset="0"/>
              </a:rPr>
              <a:t>Лечебное </a:t>
            </a:r>
            <a:r>
              <a:rPr lang="ru-RU" b="1" dirty="0">
                <a:cs typeface="Arial" charset="0"/>
              </a:rPr>
              <a:t>дело в авиации.</a:t>
            </a:r>
          </a:p>
        </p:txBody>
      </p:sp>
      <p:sp>
        <p:nvSpPr>
          <p:cNvPr id="27651" name="Заголовок 1"/>
          <p:cNvSpPr txBox="1">
            <a:spLocks/>
          </p:cNvSpPr>
          <p:nvPr/>
        </p:nvSpPr>
        <p:spPr bwMode="auto">
          <a:xfrm>
            <a:off x="1038225" y="1682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t" hangingPunct="0"/>
            <a:r>
              <a:rPr lang="ru-RU" sz="2800" b="1" dirty="0">
                <a:solidFill>
                  <a:srgbClr val="C00000"/>
                </a:solidFill>
              </a:rPr>
              <a:t>ВОЕННО-МЕДИЦИНСКАЯ АКАДЕМИЯ </a:t>
            </a:r>
          </a:p>
          <a:p>
            <a:pPr algn="ctr" eaLnBrk="0" fontAlgn="t" hangingPunct="0"/>
            <a:r>
              <a:rPr lang="ru-RU" sz="2800" b="1" dirty="0">
                <a:solidFill>
                  <a:srgbClr val="C00000"/>
                </a:solidFill>
              </a:rPr>
              <a:t>ИМЕНИ С.М. КИРОВА (г. Санкт-Петербург)</a:t>
            </a:r>
          </a:p>
        </p:txBody>
      </p:sp>
      <p:pic>
        <p:nvPicPr>
          <p:cNvPr id="2765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46038"/>
            <a:ext cx="80645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33125" y="38100"/>
            <a:ext cx="1150938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Военно-медицинская академия имени С. М. Кирова | Гостиничная сеть “GRAND”,  г. Санкт-Петербург - официальный сайт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54" y="2077976"/>
            <a:ext cx="5760000" cy="3960000"/>
          </a:xfrm>
          <a:prstGeom prst="roundRect">
            <a:avLst/>
          </a:prstGeom>
        </p:spPr>
      </p:pic>
      <p:pic>
        <p:nvPicPr>
          <p:cNvPr id="10244" name="Picture 4" descr="Совокупный годовой доход курсанта Военно-медицинской академии им. С.М.  Кирова может достигать почти четверть миллиона рублей : Министерство  обороны Российской Федерации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64750" y="2077976"/>
            <a:ext cx="2880000" cy="1908000"/>
          </a:xfrm>
          <a:prstGeom prst="roundRect">
            <a:avLst/>
          </a:prstGeom>
        </p:spPr>
      </p:pic>
      <p:pic>
        <p:nvPicPr>
          <p:cNvPr id="10246" name="Picture 6" descr="Военно-медицинская академия им. С.М. Кирова стала площадкой для проведения  уникального мастер-класса ведущими травматологами России - Военно-медицинская  Академия имени С. М. Кирова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64750" y="4129976"/>
            <a:ext cx="2880000" cy="1908000"/>
          </a:xfrm>
          <a:prstGeom prst="roundRect">
            <a:avLst/>
          </a:prstGeom>
        </p:spPr>
      </p:pic>
      <p:pic>
        <p:nvPicPr>
          <p:cNvPr id="10248" name="Picture 8" descr="В Военно-медицинской академии имени С.М. Кирова открылся Центр  симуляционного обучения : Министерство обороны Российской Федерации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1602" y="2077976"/>
            <a:ext cx="2880000" cy="1908000"/>
          </a:xfrm>
          <a:prstGeom prst="roundRect">
            <a:avLst/>
          </a:prstGeom>
        </p:spPr>
      </p:pic>
      <p:pic>
        <p:nvPicPr>
          <p:cNvPr id="10250" name="Picture 10" descr="Военно-медицинская Академия имени С. М. Кирова (ВМЕДА)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1602" y="4129976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571500" y="1482725"/>
            <a:ext cx="112109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>
              <a:lnSpc>
                <a:spcPts val="1800"/>
              </a:lnSpc>
            </a:pPr>
            <a:r>
              <a:rPr lang="ru-RU" b="1" dirty="0">
                <a:solidFill>
                  <a:srgbClr val="000066"/>
                </a:solidFill>
                <a:cs typeface="Arial" charset="0"/>
              </a:rPr>
              <a:t>Специальность </a:t>
            </a:r>
            <a:r>
              <a:rPr lang="ru-RU" b="1" dirty="0" smtClean="0">
                <a:solidFill>
                  <a:srgbClr val="000066"/>
                </a:solidFill>
                <a:cs typeface="Arial" charset="0"/>
              </a:rPr>
              <a:t>обучения </a:t>
            </a:r>
            <a:r>
              <a:rPr lang="ru-RU" dirty="0"/>
              <a:t>– </a:t>
            </a:r>
            <a:r>
              <a:rPr lang="ru-RU" b="1" dirty="0" smtClean="0">
                <a:cs typeface="Arial" charset="0"/>
              </a:rPr>
              <a:t>Эксплуатация</a:t>
            </a:r>
            <a:r>
              <a:rPr lang="ru-RU" b="1" dirty="0">
                <a:cs typeface="Arial" charset="0"/>
              </a:rPr>
              <a:t> боеприпасов, взрывателей, осветительных </a:t>
            </a:r>
            <a:br>
              <a:rPr lang="ru-RU" b="1" dirty="0">
                <a:cs typeface="Arial" charset="0"/>
              </a:rPr>
            </a:br>
            <a:r>
              <a:rPr lang="ru-RU" b="1" dirty="0">
                <a:cs typeface="Arial" charset="0"/>
              </a:rPr>
              <a:t>и сигнальных средств.</a:t>
            </a:r>
          </a:p>
        </p:txBody>
      </p:sp>
      <p:sp>
        <p:nvSpPr>
          <p:cNvPr id="28675" name="Заголовок 1"/>
          <p:cNvSpPr txBox="1">
            <a:spLocks/>
          </p:cNvSpPr>
          <p:nvPr/>
        </p:nvSpPr>
        <p:spPr bwMode="auto">
          <a:xfrm>
            <a:off x="1038225" y="358775"/>
            <a:ext cx="1022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ФИЛИАЛ ВОЕННОЙ АКАДЕМИИ МАТЕРИАЛЬНО-ТЕХНИЧЕСКОГО ОБЕСПЕЧЕНИЯ </a:t>
            </a:r>
          </a:p>
          <a:p>
            <a:pPr algn="ctr" eaLnBrk="0" hangingPunct="0"/>
            <a:r>
              <a:rPr lang="ru-RU" sz="2800" b="1" dirty="0">
                <a:solidFill>
                  <a:srgbClr val="C00000"/>
                </a:solidFill>
              </a:rPr>
              <a:t>ИМЕНИ ГЕНЕРАЛА АРМИИ А.В.ХРУЛЕВА (г. ПЕНЗА)</a:t>
            </a:r>
          </a:p>
        </p:txBody>
      </p:sp>
      <p:pic>
        <p:nvPicPr>
          <p:cNvPr id="2867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17225" y="66675"/>
            <a:ext cx="1223963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63500"/>
            <a:ext cx="8985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3150" y="2212594"/>
            <a:ext cx="2880000" cy="1908000"/>
          </a:xfrm>
          <a:prstGeom prst="roundRect">
            <a:avLst/>
          </a:prstGeom>
        </p:spPr>
      </p:pic>
      <p:pic>
        <p:nvPicPr>
          <p:cNvPr id="28679" name="Picture 2" descr="Военная академия материально-технического обеспечения (филиал, г. Пенза) :  Министерство обороны Российской Федерации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3" y="2212594"/>
            <a:ext cx="5760000" cy="3960000"/>
          </a:xfrm>
          <a:prstGeom prst="roundRect">
            <a:avLst/>
          </a:prstGeom>
        </p:spPr>
      </p:pic>
      <p:pic>
        <p:nvPicPr>
          <p:cNvPr id="11270" name="Picture 6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5495" y="4264594"/>
            <a:ext cx="2880000" cy="1908000"/>
          </a:xfrm>
          <a:prstGeom prst="roundRect">
            <a:avLst/>
          </a:prstGeom>
        </p:spPr>
      </p:pic>
      <p:pic>
        <p:nvPicPr>
          <p:cNvPr id="11272" name="Picture 8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58747" y="4264594"/>
            <a:ext cx="2880000" cy="1908000"/>
          </a:xfrm>
          <a:prstGeom prst="roundRect">
            <a:avLst/>
          </a:prstGeom>
        </p:spPr>
      </p:pic>
      <p:pic>
        <p:nvPicPr>
          <p:cNvPr id="11274" name="Picture 10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61188" y="2198082"/>
            <a:ext cx="2880000" cy="1908000"/>
          </a:xfrm>
          <a:prstGeom prst="round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430</Words>
  <Application>Microsoft Office PowerPoint</Application>
  <PresentationFormat>Произвольный</PresentationFormat>
  <Paragraphs>95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ПАВЛЮЩИК</cp:lastModifiedBy>
  <cp:revision>167</cp:revision>
  <cp:lastPrinted>2011-01-09T15:31:57Z</cp:lastPrinted>
  <dcterms:created xsi:type="dcterms:W3CDTF">2023-10-20T19:19:37Z</dcterms:created>
  <dcterms:modified xsi:type="dcterms:W3CDTF">2011-01-09T18:19:41Z</dcterms:modified>
</cp:coreProperties>
</file>